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5"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8" d="100"/>
          <a:sy n="78" d="100"/>
        </p:scale>
        <p:origin x="-1146"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4BF97A2-1AD8-48CD-B0C9-66552620CE1B}" type="datetimeFigureOut">
              <a:rPr lang="ru-RU" smtClean="0"/>
              <a:t>14.09.2013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86A98A-CA30-4CE1-99A0-2EEB70863088}" type="slidenum">
              <a:rPr lang="ru-RU" smtClean="0"/>
              <a:t>‹#›</a:t>
            </a:fld>
            <a:endParaRPr lang="ru-RU"/>
          </a:p>
        </p:txBody>
      </p:sp>
    </p:spTree>
    <p:extLst>
      <p:ext uri="{BB962C8B-B14F-4D97-AF65-F5344CB8AC3E}">
        <p14:creationId xmlns:p14="http://schemas.microsoft.com/office/powerpoint/2010/main" val="390810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4BF97A2-1AD8-48CD-B0C9-66552620CE1B}" type="datetimeFigureOut">
              <a:rPr lang="ru-RU" smtClean="0"/>
              <a:t>14.09.2013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86A98A-CA30-4CE1-99A0-2EEB70863088}" type="slidenum">
              <a:rPr lang="ru-RU" smtClean="0"/>
              <a:t>‹#›</a:t>
            </a:fld>
            <a:endParaRPr lang="ru-RU"/>
          </a:p>
        </p:txBody>
      </p:sp>
    </p:spTree>
    <p:extLst>
      <p:ext uri="{BB962C8B-B14F-4D97-AF65-F5344CB8AC3E}">
        <p14:creationId xmlns:p14="http://schemas.microsoft.com/office/powerpoint/2010/main" val="1291057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4BF97A2-1AD8-48CD-B0C9-66552620CE1B}" type="datetimeFigureOut">
              <a:rPr lang="ru-RU" smtClean="0"/>
              <a:t>14.09.2013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86A98A-CA30-4CE1-99A0-2EEB70863088}" type="slidenum">
              <a:rPr lang="ru-RU" smtClean="0"/>
              <a:t>‹#›</a:t>
            </a:fld>
            <a:endParaRPr lang="ru-RU"/>
          </a:p>
        </p:txBody>
      </p:sp>
    </p:spTree>
    <p:extLst>
      <p:ext uri="{BB962C8B-B14F-4D97-AF65-F5344CB8AC3E}">
        <p14:creationId xmlns:p14="http://schemas.microsoft.com/office/powerpoint/2010/main" val="4244639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4BF97A2-1AD8-48CD-B0C9-66552620CE1B}" type="datetimeFigureOut">
              <a:rPr lang="ru-RU" smtClean="0"/>
              <a:t>14.09.2013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86A98A-CA30-4CE1-99A0-2EEB70863088}" type="slidenum">
              <a:rPr lang="ru-RU" smtClean="0"/>
              <a:t>‹#›</a:t>
            </a:fld>
            <a:endParaRPr lang="ru-RU"/>
          </a:p>
        </p:txBody>
      </p:sp>
    </p:spTree>
    <p:extLst>
      <p:ext uri="{BB962C8B-B14F-4D97-AF65-F5344CB8AC3E}">
        <p14:creationId xmlns:p14="http://schemas.microsoft.com/office/powerpoint/2010/main" val="2121730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4BF97A2-1AD8-48CD-B0C9-66552620CE1B}" type="datetimeFigureOut">
              <a:rPr lang="ru-RU" smtClean="0"/>
              <a:t>14.09.2013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86A98A-CA30-4CE1-99A0-2EEB70863088}" type="slidenum">
              <a:rPr lang="ru-RU" smtClean="0"/>
              <a:t>‹#›</a:t>
            </a:fld>
            <a:endParaRPr lang="ru-RU"/>
          </a:p>
        </p:txBody>
      </p:sp>
    </p:spTree>
    <p:extLst>
      <p:ext uri="{BB962C8B-B14F-4D97-AF65-F5344CB8AC3E}">
        <p14:creationId xmlns:p14="http://schemas.microsoft.com/office/powerpoint/2010/main" val="44264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4BF97A2-1AD8-48CD-B0C9-66552620CE1B}" type="datetimeFigureOut">
              <a:rPr lang="ru-RU" smtClean="0"/>
              <a:t>14.09.2013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86A98A-CA30-4CE1-99A0-2EEB70863088}" type="slidenum">
              <a:rPr lang="ru-RU" smtClean="0"/>
              <a:t>‹#›</a:t>
            </a:fld>
            <a:endParaRPr lang="ru-RU"/>
          </a:p>
        </p:txBody>
      </p:sp>
    </p:spTree>
    <p:extLst>
      <p:ext uri="{BB962C8B-B14F-4D97-AF65-F5344CB8AC3E}">
        <p14:creationId xmlns:p14="http://schemas.microsoft.com/office/powerpoint/2010/main" val="3064808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4BF97A2-1AD8-48CD-B0C9-66552620CE1B}" type="datetimeFigureOut">
              <a:rPr lang="ru-RU" smtClean="0"/>
              <a:t>14.09.2013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D86A98A-CA30-4CE1-99A0-2EEB70863088}" type="slidenum">
              <a:rPr lang="ru-RU" smtClean="0"/>
              <a:t>‹#›</a:t>
            </a:fld>
            <a:endParaRPr lang="ru-RU"/>
          </a:p>
        </p:txBody>
      </p:sp>
    </p:spTree>
    <p:extLst>
      <p:ext uri="{BB962C8B-B14F-4D97-AF65-F5344CB8AC3E}">
        <p14:creationId xmlns:p14="http://schemas.microsoft.com/office/powerpoint/2010/main" val="919186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4BF97A2-1AD8-48CD-B0C9-66552620CE1B}" type="datetimeFigureOut">
              <a:rPr lang="ru-RU" smtClean="0"/>
              <a:t>14.09.2013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D86A98A-CA30-4CE1-99A0-2EEB70863088}" type="slidenum">
              <a:rPr lang="ru-RU" smtClean="0"/>
              <a:t>‹#›</a:t>
            </a:fld>
            <a:endParaRPr lang="ru-RU"/>
          </a:p>
        </p:txBody>
      </p:sp>
    </p:spTree>
    <p:extLst>
      <p:ext uri="{BB962C8B-B14F-4D97-AF65-F5344CB8AC3E}">
        <p14:creationId xmlns:p14="http://schemas.microsoft.com/office/powerpoint/2010/main" val="2484478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4BF97A2-1AD8-48CD-B0C9-66552620CE1B}" type="datetimeFigureOut">
              <a:rPr lang="ru-RU" smtClean="0"/>
              <a:t>14.09.2013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D86A98A-CA30-4CE1-99A0-2EEB70863088}" type="slidenum">
              <a:rPr lang="ru-RU" smtClean="0"/>
              <a:t>‹#›</a:t>
            </a:fld>
            <a:endParaRPr lang="ru-RU"/>
          </a:p>
        </p:txBody>
      </p:sp>
    </p:spTree>
    <p:extLst>
      <p:ext uri="{BB962C8B-B14F-4D97-AF65-F5344CB8AC3E}">
        <p14:creationId xmlns:p14="http://schemas.microsoft.com/office/powerpoint/2010/main" val="3122939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4BF97A2-1AD8-48CD-B0C9-66552620CE1B}" type="datetimeFigureOut">
              <a:rPr lang="ru-RU" smtClean="0"/>
              <a:t>14.09.2013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86A98A-CA30-4CE1-99A0-2EEB70863088}" type="slidenum">
              <a:rPr lang="ru-RU" smtClean="0"/>
              <a:t>‹#›</a:t>
            </a:fld>
            <a:endParaRPr lang="ru-RU"/>
          </a:p>
        </p:txBody>
      </p:sp>
    </p:spTree>
    <p:extLst>
      <p:ext uri="{BB962C8B-B14F-4D97-AF65-F5344CB8AC3E}">
        <p14:creationId xmlns:p14="http://schemas.microsoft.com/office/powerpoint/2010/main" val="1134889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4BF97A2-1AD8-48CD-B0C9-66552620CE1B}" type="datetimeFigureOut">
              <a:rPr lang="ru-RU" smtClean="0"/>
              <a:t>14.09.2013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86A98A-CA30-4CE1-99A0-2EEB70863088}" type="slidenum">
              <a:rPr lang="ru-RU" smtClean="0"/>
              <a:t>‹#›</a:t>
            </a:fld>
            <a:endParaRPr lang="ru-RU"/>
          </a:p>
        </p:txBody>
      </p:sp>
    </p:spTree>
    <p:extLst>
      <p:ext uri="{BB962C8B-B14F-4D97-AF65-F5344CB8AC3E}">
        <p14:creationId xmlns:p14="http://schemas.microsoft.com/office/powerpoint/2010/main" val="2067802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BF97A2-1AD8-48CD-B0C9-66552620CE1B}" type="datetimeFigureOut">
              <a:rPr lang="ru-RU" smtClean="0"/>
              <a:t>14.09.2013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86A98A-CA30-4CE1-99A0-2EEB70863088}" type="slidenum">
              <a:rPr lang="ru-RU" smtClean="0"/>
              <a:t>‹#›</a:t>
            </a:fld>
            <a:endParaRPr lang="ru-RU"/>
          </a:p>
        </p:txBody>
      </p:sp>
    </p:spTree>
    <p:extLst>
      <p:ext uri="{BB962C8B-B14F-4D97-AF65-F5344CB8AC3E}">
        <p14:creationId xmlns:p14="http://schemas.microsoft.com/office/powerpoint/2010/main" val="2126041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404664"/>
            <a:ext cx="7772400" cy="1728192"/>
          </a:xfrm>
        </p:spPr>
        <p:txBody>
          <a:bodyPr>
            <a:normAutofit/>
          </a:bodyPr>
          <a:lstStyle/>
          <a:p>
            <a:r>
              <a:rPr lang="en-US" dirty="0"/>
              <a:t>Creation of models of robots in human </a:t>
            </a:r>
            <a:r>
              <a:rPr lang="en-US" dirty="0" smtClean="0"/>
              <a:t>growth</a:t>
            </a:r>
            <a:r>
              <a:rPr lang="ru-RU" dirty="0" smtClean="0"/>
              <a:t> (</a:t>
            </a:r>
            <a:r>
              <a:rPr lang="en-US" b="1" dirty="0" smtClean="0"/>
              <a:t>MadScale.com</a:t>
            </a:r>
            <a:r>
              <a:rPr lang="ru-RU" dirty="0" smtClean="0"/>
              <a:t>)</a:t>
            </a:r>
            <a:endParaRPr lang="ru-RU" dirty="0"/>
          </a:p>
        </p:txBody>
      </p:sp>
      <p:pic>
        <p:nvPicPr>
          <p:cNvPr id="1026" name="Picture 2" descr="C:\Users\Росс\Pictures\Новая папка\robot-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9216" y="2564904"/>
            <a:ext cx="3200400" cy="3438525"/>
          </a:xfrm>
          <a:prstGeom prst="rect">
            <a:avLst/>
          </a:prstGeom>
          <a:noFill/>
          <a:extLst>
            <a:ext uri="{909E8E84-426E-40DD-AFC4-6F175D3DCCD1}">
              <a14:hiddenFill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179512" y="1992332"/>
            <a:ext cx="8136904" cy="4605020"/>
          </a:xfrm>
        </p:spPr>
        <p:txBody>
          <a:bodyPr>
            <a:normAutofit/>
          </a:bodyPr>
          <a:lstStyle/>
          <a:p>
            <a:r>
              <a:rPr lang="en-US" sz="2800" dirty="0">
                <a:solidFill>
                  <a:schemeClr val="tx1"/>
                </a:solidFill>
              </a:rPr>
              <a:t>We offer an exclusive service, unprecedented </a:t>
            </a:r>
            <a:r>
              <a:rPr lang="en-US" sz="2800" dirty="0" smtClean="0">
                <a:solidFill>
                  <a:schemeClr val="tx1"/>
                </a:solidFill>
              </a:rPr>
              <a:t>on the</a:t>
            </a:r>
            <a:r>
              <a:rPr lang="en-US" sz="2800" dirty="0">
                <a:solidFill>
                  <a:schemeClr val="tx1"/>
                </a:solidFill>
              </a:rPr>
              <a:t> interior</a:t>
            </a:r>
            <a:r>
              <a:rPr lang="en-US" sz="2800" dirty="0" smtClean="0">
                <a:solidFill>
                  <a:schemeClr val="tx1"/>
                </a:solidFill>
              </a:rPr>
              <a:t> market. </a:t>
            </a:r>
            <a:r>
              <a:rPr lang="en-US" sz="2800" dirty="0">
                <a:solidFill>
                  <a:schemeClr val="tx1"/>
                </a:solidFill>
              </a:rPr>
              <a:t>In fact, it is a modern sculptural art</a:t>
            </a:r>
            <a:r>
              <a:rPr lang="en-US" sz="2800" dirty="0" smtClean="0">
                <a:solidFill>
                  <a:schemeClr val="tx1"/>
                </a:solidFill>
              </a:rPr>
              <a:t>.</a:t>
            </a:r>
          </a:p>
          <a:p>
            <a:r>
              <a:rPr lang="en-US" sz="2800" b="1" dirty="0" smtClean="0">
                <a:solidFill>
                  <a:schemeClr val="tx1"/>
                </a:solidFill>
              </a:rPr>
              <a:t>mail@madscale.com</a:t>
            </a:r>
            <a:endParaRPr lang="ru-RU" sz="2000" b="1" dirty="0" smtClean="0">
              <a:solidFill>
                <a:schemeClr val="tx1"/>
              </a:solidFill>
            </a:endParaRPr>
          </a:p>
          <a:p>
            <a:pPr algn="l"/>
            <a:r>
              <a:rPr lang="en-US" sz="2000" dirty="0" smtClean="0">
                <a:solidFill>
                  <a:schemeClr val="tx1"/>
                </a:solidFill>
              </a:rPr>
              <a:t>Growth: 180 </a:t>
            </a:r>
            <a:r>
              <a:rPr lang="en-US" sz="2000" dirty="0">
                <a:solidFill>
                  <a:schemeClr val="tx1"/>
                </a:solidFill>
              </a:rPr>
              <a:t>cm (available </a:t>
            </a:r>
            <a:r>
              <a:rPr lang="en-US" sz="2000" dirty="0" smtClean="0">
                <a:solidFill>
                  <a:schemeClr val="tx1"/>
                </a:solidFill>
              </a:rPr>
              <a:t>higher or shorter).</a:t>
            </a:r>
            <a:endParaRPr lang="en-US" sz="2000" dirty="0">
              <a:solidFill>
                <a:schemeClr val="tx1"/>
              </a:solidFill>
            </a:endParaRPr>
          </a:p>
          <a:p>
            <a:pPr algn="l"/>
            <a:r>
              <a:rPr lang="en-US" sz="2000" dirty="0">
                <a:solidFill>
                  <a:schemeClr val="tx1"/>
                </a:solidFill>
              </a:rPr>
              <a:t>Weight: 20 kg</a:t>
            </a:r>
            <a:r>
              <a:rPr lang="en-US" sz="2000" dirty="0" smtClean="0">
                <a:solidFill>
                  <a:schemeClr val="tx1"/>
                </a:solidFill>
              </a:rPr>
              <a:t>.</a:t>
            </a:r>
          </a:p>
          <a:p>
            <a:pPr algn="l"/>
            <a:r>
              <a:rPr lang="en-US" sz="2000" dirty="0" smtClean="0">
                <a:solidFill>
                  <a:schemeClr val="tx1"/>
                </a:solidFill>
              </a:rPr>
              <a:t>Material</a:t>
            </a:r>
            <a:r>
              <a:rPr lang="en-US" sz="2000" dirty="0">
                <a:solidFill>
                  <a:schemeClr val="tx1"/>
                </a:solidFill>
              </a:rPr>
              <a:t>: </a:t>
            </a:r>
            <a:r>
              <a:rPr lang="en-US" sz="2000" dirty="0" smtClean="0">
                <a:solidFill>
                  <a:schemeClr val="tx1"/>
                </a:solidFill>
              </a:rPr>
              <a:t>fiberglass.</a:t>
            </a:r>
          </a:p>
          <a:p>
            <a:pPr algn="l"/>
            <a:r>
              <a:rPr lang="en-US" sz="2000" dirty="0" smtClean="0">
                <a:solidFill>
                  <a:schemeClr val="tx1"/>
                </a:solidFill>
              </a:rPr>
              <a:t>Assembly </a:t>
            </a:r>
            <a:r>
              <a:rPr lang="en-US" sz="2000" dirty="0">
                <a:solidFill>
                  <a:schemeClr val="tx1"/>
                </a:solidFill>
              </a:rPr>
              <a:t>takes 10 </a:t>
            </a:r>
            <a:r>
              <a:rPr lang="en-US" sz="2000" dirty="0" smtClean="0">
                <a:solidFill>
                  <a:schemeClr val="tx1"/>
                </a:solidFill>
              </a:rPr>
              <a:t>minutes.</a:t>
            </a:r>
          </a:p>
          <a:p>
            <a:pPr algn="l"/>
            <a:r>
              <a:rPr lang="en-US" sz="2000" dirty="0" smtClean="0">
                <a:solidFill>
                  <a:schemeClr val="tx1"/>
                </a:solidFill>
              </a:rPr>
              <a:t>Period </a:t>
            </a:r>
            <a:r>
              <a:rPr lang="en-US" sz="2000" dirty="0">
                <a:solidFill>
                  <a:schemeClr val="tx1"/>
                </a:solidFill>
              </a:rPr>
              <a:t>of creation: 1 </a:t>
            </a:r>
            <a:r>
              <a:rPr lang="en-US" sz="2000" dirty="0" smtClean="0">
                <a:solidFill>
                  <a:schemeClr val="tx1"/>
                </a:solidFill>
              </a:rPr>
              <a:t>item </a:t>
            </a:r>
            <a:r>
              <a:rPr lang="en-US" sz="2000" dirty="0">
                <a:solidFill>
                  <a:schemeClr val="tx1"/>
                </a:solidFill>
              </a:rPr>
              <a:t>- 35 </a:t>
            </a:r>
            <a:r>
              <a:rPr lang="en-US" sz="2000" dirty="0" smtClean="0">
                <a:solidFill>
                  <a:schemeClr val="tx1"/>
                </a:solidFill>
              </a:rPr>
              <a:t>days, </a:t>
            </a:r>
            <a:r>
              <a:rPr lang="en-US" sz="2000" dirty="0">
                <a:solidFill>
                  <a:schemeClr val="tx1"/>
                </a:solidFill>
              </a:rPr>
              <a:t>10 - 45 </a:t>
            </a:r>
            <a:r>
              <a:rPr lang="en-US" sz="2000" dirty="0" smtClean="0">
                <a:solidFill>
                  <a:schemeClr val="tx1"/>
                </a:solidFill>
              </a:rPr>
              <a:t>days, </a:t>
            </a:r>
            <a:r>
              <a:rPr lang="en-US" sz="2000" dirty="0">
                <a:solidFill>
                  <a:schemeClr val="tx1"/>
                </a:solidFill>
              </a:rPr>
              <a:t>20 - 60 </a:t>
            </a:r>
            <a:r>
              <a:rPr lang="en-US" sz="2000" dirty="0" smtClean="0">
                <a:solidFill>
                  <a:schemeClr val="tx1"/>
                </a:solidFill>
              </a:rPr>
              <a:t>days.</a:t>
            </a:r>
          </a:p>
          <a:p>
            <a:pPr algn="l"/>
            <a:r>
              <a:rPr lang="en-US" sz="2000" dirty="0" smtClean="0">
                <a:solidFill>
                  <a:schemeClr val="tx1"/>
                </a:solidFill>
              </a:rPr>
              <a:t>Can be created </a:t>
            </a:r>
            <a:r>
              <a:rPr lang="en-US" sz="2000" dirty="0">
                <a:solidFill>
                  <a:schemeClr val="tx1"/>
                </a:solidFill>
              </a:rPr>
              <a:t>a </a:t>
            </a:r>
            <a:r>
              <a:rPr lang="en-US" sz="2000" dirty="0" smtClean="0">
                <a:solidFill>
                  <a:schemeClr val="tx1"/>
                </a:solidFill>
              </a:rPr>
              <a:t>model on </a:t>
            </a:r>
            <a:r>
              <a:rPr lang="en-US" sz="2000" dirty="0">
                <a:solidFill>
                  <a:schemeClr val="tx1"/>
                </a:solidFill>
              </a:rPr>
              <a:t>the layout of the customer.</a:t>
            </a:r>
          </a:p>
          <a:p>
            <a:pPr algn="l"/>
            <a:r>
              <a:rPr lang="en-US" sz="2000" dirty="0">
                <a:solidFill>
                  <a:schemeClr val="tx1"/>
                </a:solidFill>
              </a:rPr>
              <a:t>Cost (it is about </a:t>
            </a:r>
            <a:r>
              <a:rPr lang="en-US" sz="2000" dirty="0" smtClean="0">
                <a:solidFill>
                  <a:schemeClr val="tx1"/>
                </a:solidFill>
              </a:rPr>
              <a:t>quantity of the </a:t>
            </a:r>
            <a:r>
              <a:rPr lang="en-US" sz="2000" dirty="0">
                <a:solidFill>
                  <a:schemeClr val="tx1"/>
                </a:solidFill>
              </a:rPr>
              <a:t>copies of one robot):</a:t>
            </a:r>
          </a:p>
          <a:p>
            <a:pPr algn="l"/>
            <a:r>
              <a:rPr lang="en-US" sz="2000" dirty="0" smtClean="0">
                <a:solidFill>
                  <a:schemeClr val="tx1"/>
                </a:solidFill>
              </a:rPr>
              <a:t>1 robot – 5000$/item, </a:t>
            </a:r>
            <a:r>
              <a:rPr lang="en-US" sz="2000" dirty="0">
                <a:solidFill>
                  <a:schemeClr val="tx1"/>
                </a:solidFill>
              </a:rPr>
              <a:t>10 robots </a:t>
            </a:r>
            <a:r>
              <a:rPr lang="en-US" sz="2000" dirty="0" smtClean="0">
                <a:solidFill>
                  <a:schemeClr val="tx1"/>
                </a:solidFill>
              </a:rPr>
              <a:t>– 2800$/item, </a:t>
            </a:r>
            <a:r>
              <a:rPr lang="en-US" sz="2000" dirty="0">
                <a:solidFill>
                  <a:schemeClr val="tx1"/>
                </a:solidFill>
              </a:rPr>
              <a:t>20 robots </a:t>
            </a:r>
            <a:r>
              <a:rPr lang="en-US" sz="2000" dirty="0" smtClean="0">
                <a:solidFill>
                  <a:schemeClr val="tx1"/>
                </a:solidFill>
              </a:rPr>
              <a:t>– 2500$/item.</a:t>
            </a:r>
            <a:endParaRPr lang="ru-RU" sz="1800" dirty="0">
              <a:solidFill>
                <a:schemeClr val="tx1"/>
              </a:solidFill>
            </a:endParaRPr>
          </a:p>
        </p:txBody>
      </p:sp>
    </p:spTree>
    <p:extLst>
      <p:ext uri="{BB962C8B-B14F-4D97-AF65-F5344CB8AC3E}">
        <p14:creationId xmlns:p14="http://schemas.microsoft.com/office/powerpoint/2010/main" val="995642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764704"/>
            <a:ext cx="4104456" cy="1872208"/>
          </a:xfrm>
        </p:spPr>
        <p:txBody>
          <a:bodyPr>
            <a:normAutofit fontScale="90000"/>
          </a:bodyPr>
          <a:lstStyle/>
          <a:p>
            <a:pPr algn="l"/>
            <a:r>
              <a:rPr lang="en-US" b="1" cap="all" dirty="0"/>
              <a:t>Model of a ROBOT IN a HUMAN GROWTH</a:t>
            </a:r>
            <a:endParaRPr lang="ru-RU" b="1" cap="all" dirty="0"/>
          </a:p>
        </p:txBody>
      </p:sp>
      <p:sp>
        <p:nvSpPr>
          <p:cNvPr id="3" name="Подзаголовок 2"/>
          <p:cNvSpPr>
            <a:spLocks noGrp="1"/>
          </p:cNvSpPr>
          <p:nvPr>
            <p:ph type="subTitle" idx="1"/>
          </p:nvPr>
        </p:nvSpPr>
        <p:spPr>
          <a:xfrm>
            <a:off x="467544" y="3212976"/>
            <a:ext cx="3888432" cy="2016224"/>
          </a:xfrm>
        </p:spPr>
        <p:txBody>
          <a:bodyPr>
            <a:noAutofit/>
          </a:bodyPr>
          <a:lstStyle/>
          <a:p>
            <a:pPr algn="l"/>
            <a:r>
              <a:rPr lang="en-US" sz="2800" dirty="0">
                <a:solidFill>
                  <a:schemeClr val="tx1"/>
                </a:solidFill>
              </a:rPr>
              <a:t>Who needs these models:</a:t>
            </a:r>
          </a:p>
          <a:p>
            <a:pPr marL="457200" indent="-457200" algn="l">
              <a:buFontTx/>
              <a:buChar char="-"/>
            </a:pPr>
            <a:r>
              <a:rPr lang="en-US" sz="2800" dirty="0" smtClean="0">
                <a:solidFill>
                  <a:schemeClr val="tx1"/>
                </a:solidFill>
              </a:rPr>
              <a:t>Exhibits,</a:t>
            </a:r>
          </a:p>
          <a:p>
            <a:pPr algn="l"/>
            <a:r>
              <a:rPr lang="en-US" sz="2800" dirty="0" smtClean="0">
                <a:solidFill>
                  <a:schemeClr val="tx1"/>
                </a:solidFill>
              </a:rPr>
              <a:t>- </a:t>
            </a:r>
            <a:r>
              <a:rPr lang="en-US" sz="2800" dirty="0">
                <a:solidFill>
                  <a:schemeClr val="tx1"/>
                </a:solidFill>
              </a:rPr>
              <a:t>For home, </a:t>
            </a:r>
            <a:r>
              <a:rPr lang="en-US" sz="2800" dirty="0" smtClean="0">
                <a:solidFill>
                  <a:schemeClr val="tx1"/>
                </a:solidFill>
              </a:rPr>
              <a:t>cottage interior</a:t>
            </a:r>
            <a:endParaRPr lang="ru-RU" sz="2800" dirty="0">
              <a:solidFill>
                <a:schemeClr val="tx1"/>
              </a:solidFill>
            </a:endParaRPr>
          </a:p>
        </p:txBody>
      </p:sp>
      <p:pic>
        <p:nvPicPr>
          <p:cNvPr id="10242" name="Picture 2" descr="C:\Users\Росс\Pictures\Новая папка\robo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908719"/>
            <a:ext cx="3704456" cy="5387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993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764704"/>
            <a:ext cx="4104456" cy="1872208"/>
          </a:xfrm>
        </p:spPr>
        <p:txBody>
          <a:bodyPr>
            <a:normAutofit fontScale="90000"/>
          </a:bodyPr>
          <a:lstStyle/>
          <a:p>
            <a:pPr algn="l"/>
            <a:r>
              <a:rPr lang="en-US" b="1" cap="all" dirty="0"/>
              <a:t>Model of a ROBOT IN a HUMAN GROWTH</a:t>
            </a:r>
            <a:endParaRPr lang="ru-RU" b="1" cap="all" dirty="0"/>
          </a:p>
        </p:txBody>
      </p:sp>
      <p:sp>
        <p:nvSpPr>
          <p:cNvPr id="3" name="Подзаголовок 2"/>
          <p:cNvSpPr>
            <a:spLocks noGrp="1"/>
          </p:cNvSpPr>
          <p:nvPr>
            <p:ph type="subTitle" idx="1"/>
          </p:nvPr>
        </p:nvSpPr>
        <p:spPr>
          <a:xfrm>
            <a:off x="395536" y="3645024"/>
            <a:ext cx="3888432" cy="2016224"/>
          </a:xfrm>
        </p:spPr>
        <p:txBody>
          <a:bodyPr>
            <a:noAutofit/>
          </a:bodyPr>
          <a:lstStyle/>
          <a:p>
            <a:pPr algn="l"/>
            <a:r>
              <a:rPr lang="en-US" sz="2800" dirty="0">
                <a:solidFill>
                  <a:schemeClr val="tx1"/>
                </a:solidFill>
              </a:rPr>
              <a:t>Who needs these models:</a:t>
            </a:r>
          </a:p>
          <a:p>
            <a:pPr algn="l"/>
            <a:r>
              <a:rPr lang="en-US" sz="2800" dirty="0">
                <a:solidFill>
                  <a:schemeClr val="tx1"/>
                </a:solidFill>
              </a:rPr>
              <a:t>- </a:t>
            </a:r>
            <a:r>
              <a:rPr lang="en-US" sz="2800" dirty="0" smtClean="0">
                <a:solidFill>
                  <a:schemeClr val="tx1"/>
                </a:solidFill>
              </a:rPr>
              <a:t>Robotics </a:t>
            </a:r>
            <a:r>
              <a:rPr lang="en-US" sz="2800" dirty="0">
                <a:solidFill>
                  <a:schemeClr val="tx1"/>
                </a:solidFill>
              </a:rPr>
              <a:t>fans or certain models of robots, including the movies.</a:t>
            </a:r>
            <a:endParaRPr lang="ru-RU" sz="2800" dirty="0">
              <a:solidFill>
                <a:schemeClr val="tx1"/>
              </a:solidFill>
            </a:endParaRPr>
          </a:p>
        </p:txBody>
      </p:sp>
      <p:pic>
        <p:nvPicPr>
          <p:cNvPr id="11266" name="Picture 2" descr="C:\Users\Росс\Pictures\Новая папка\robot-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836711"/>
            <a:ext cx="3677022" cy="5180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761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764704"/>
            <a:ext cx="4104456" cy="1872208"/>
          </a:xfrm>
        </p:spPr>
        <p:txBody>
          <a:bodyPr>
            <a:normAutofit fontScale="90000"/>
          </a:bodyPr>
          <a:lstStyle/>
          <a:p>
            <a:pPr algn="l"/>
            <a:r>
              <a:rPr lang="en-US" b="1" cap="all" dirty="0"/>
              <a:t>Model of a ROBOT IN a HUMAN GROWTH</a:t>
            </a:r>
            <a:endParaRPr lang="ru-RU" b="1" cap="all" dirty="0"/>
          </a:p>
        </p:txBody>
      </p:sp>
      <p:sp>
        <p:nvSpPr>
          <p:cNvPr id="3" name="Подзаголовок 2"/>
          <p:cNvSpPr>
            <a:spLocks noGrp="1"/>
          </p:cNvSpPr>
          <p:nvPr>
            <p:ph type="subTitle" idx="1"/>
          </p:nvPr>
        </p:nvSpPr>
        <p:spPr>
          <a:xfrm>
            <a:off x="395536" y="3717032"/>
            <a:ext cx="3888432" cy="2016224"/>
          </a:xfrm>
        </p:spPr>
        <p:txBody>
          <a:bodyPr>
            <a:noAutofit/>
          </a:bodyPr>
          <a:lstStyle/>
          <a:p>
            <a:pPr algn="l"/>
            <a:r>
              <a:rPr lang="en-US" sz="2800" dirty="0">
                <a:solidFill>
                  <a:schemeClr val="tx1"/>
                </a:solidFill>
              </a:rPr>
              <a:t>Our models </a:t>
            </a:r>
            <a:r>
              <a:rPr lang="en-US" sz="2800" dirty="0" smtClean="0">
                <a:solidFill>
                  <a:schemeClr val="tx1"/>
                </a:solidFill>
              </a:rPr>
              <a:t>is </a:t>
            </a:r>
            <a:r>
              <a:rPr lang="en-US" sz="2800" dirty="0">
                <a:solidFill>
                  <a:schemeClr val="tx1"/>
                </a:solidFill>
              </a:rPr>
              <a:t>a work of art, no worse than known sculptures.</a:t>
            </a:r>
            <a:endParaRPr lang="ru-RU" sz="2800" dirty="0">
              <a:solidFill>
                <a:schemeClr val="tx1"/>
              </a:solidFill>
            </a:endParaRPr>
          </a:p>
        </p:txBody>
      </p:sp>
      <p:pic>
        <p:nvPicPr>
          <p:cNvPr id="12290" name="Picture 2" descr="C:\Users\Росс\Pictures\Новая папка\robot-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620688"/>
            <a:ext cx="4640560" cy="5621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573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764704"/>
            <a:ext cx="4104456" cy="1872208"/>
          </a:xfrm>
        </p:spPr>
        <p:txBody>
          <a:bodyPr>
            <a:normAutofit fontScale="90000"/>
          </a:bodyPr>
          <a:lstStyle/>
          <a:p>
            <a:pPr algn="l"/>
            <a:r>
              <a:rPr lang="en-US" b="1" cap="all" dirty="0"/>
              <a:t>Model of a ROBOT IN a HUMAN GROWTH</a:t>
            </a:r>
            <a:endParaRPr lang="ru-RU" b="1" cap="all" dirty="0"/>
          </a:p>
        </p:txBody>
      </p:sp>
      <p:sp>
        <p:nvSpPr>
          <p:cNvPr id="3" name="Подзаголовок 2"/>
          <p:cNvSpPr>
            <a:spLocks noGrp="1"/>
          </p:cNvSpPr>
          <p:nvPr>
            <p:ph type="subTitle" idx="1"/>
          </p:nvPr>
        </p:nvSpPr>
        <p:spPr>
          <a:xfrm>
            <a:off x="449664" y="3465561"/>
            <a:ext cx="3888432" cy="2016224"/>
          </a:xfrm>
        </p:spPr>
        <p:txBody>
          <a:bodyPr>
            <a:noAutofit/>
          </a:bodyPr>
          <a:lstStyle/>
          <a:p>
            <a:pPr algn="l"/>
            <a:r>
              <a:rPr lang="en-US" sz="2800" dirty="0">
                <a:solidFill>
                  <a:schemeClr val="tx1"/>
                </a:solidFill>
              </a:rPr>
              <a:t>In addition to </a:t>
            </a:r>
            <a:r>
              <a:rPr lang="en-US" sz="2800" dirty="0" smtClean="0">
                <a:solidFill>
                  <a:schemeClr val="tx1"/>
                </a:solidFill>
              </a:rPr>
              <a:t>these  </a:t>
            </a:r>
            <a:r>
              <a:rPr lang="en-US" sz="2800" dirty="0">
                <a:solidFill>
                  <a:schemeClr val="tx1"/>
                </a:solidFill>
              </a:rPr>
              <a:t>robots, </a:t>
            </a:r>
            <a:r>
              <a:rPr lang="en-US" sz="2800" dirty="0" smtClean="0">
                <a:solidFill>
                  <a:schemeClr val="tx1"/>
                </a:solidFill>
              </a:rPr>
              <a:t>can </a:t>
            </a:r>
            <a:r>
              <a:rPr lang="en-US" sz="2800" dirty="0">
                <a:solidFill>
                  <a:schemeClr val="tx1"/>
                </a:solidFill>
              </a:rPr>
              <a:t>be </a:t>
            </a:r>
            <a:r>
              <a:rPr lang="en-US" sz="2800" dirty="0" smtClean="0">
                <a:solidFill>
                  <a:schemeClr val="tx1"/>
                </a:solidFill>
              </a:rPr>
              <a:t>produced models </a:t>
            </a:r>
            <a:r>
              <a:rPr lang="en-US" sz="2800" dirty="0">
                <a:solidFill>
                  <a:schemeClr val="tx1"/>
                </a:solidFill>
              </a:rPr>
              <a:t>according to </a:t>
            </a:r>
            <a:r>
              <a:rPr lang="en-US" sz="2800" dirty="0" smtClean="0">
                <a:solidFill>
                  <a:schemeClr val="tx1"/>
                </a:solidFill>
              </a:rPr>
              <a:t>client’s </a:t>
            </a:r>
            <a:r>
              <a:rPr lang="en-US" sz="2800" dirty="0">
                <a:solidFill>
                  <a:schemeClr val="tx1"/>
                </a:solidFill>
              </a:rPr>
              <a:t>design</a:t>
            </a:r>
            <a:r>
              <a:rPr lang="en-US" sz="2800" dirty="0" smtClean="0">
                <a:solidFill>
                  <a:schemeClr val="tx1"/>
                </a:solidFill>
              </a:rPr>
              <a:t>. </a:t>
            </a:r>
          </a:p>
          <a:p>
            <a:pPr algn="l"/>
            <a:r>
              <a:rPr lang="en-US" sz="2800" dirty="0">
                <a:solidFill>
                  <a:schemeClr val="tx1"/>
                </a:solidFill>
              </a:rPr>
              <a:t>Animals, </a:t>
            </a:r>
            <a:r>
              <a:rPr lang="en-US" sz="2800" dirty="0" smtClean="0">
                <a:solidFill>
                  <a:schemeClr val="tx1"/>
                </a:solidFill>
              </a:rPr>
              <a:t>dinosaurs.</a:t>
            </a:r>
            <a:endParaRPr lang="ru-RU" sz="2800" dirty="0">
              <a:solidFill>
                <a:schemeClr val="tx1"/>
              </a:solidFill>
            </a:endParaRPr>
          </a:p>
        </p:txBody>
      </p:sp>
      <p:pic>
        <p:nvPicPr>
          <p:cNvPr id="13314" name="Picture 2" descr="C:\Users\Росс\Pictures\Новая папка\robot-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2632" y="584200"/>
            <a:ext cx="4089400" cy="568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877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764704"/>
            <a:ext cx="4104456" cy="1872208"/>
          </a:xfrm>
        </p:spPr>
        <p:txBody>
          <a:bodyPr>
            <a:normAutofit fontScale="90000"/>
          </a:bodyPr>
          <a:lstStyle/>
          <a:p>
            <a:pPr algn="l"/>
            <a:r>
              <a:rPr lang="en-US" b="1" cap="all" dirty="0"/>
              <a:t>Model of a ROBOT IN a HUMAN GROWTH</a:t>
            </a:r>
            <a:endParaRPr lang="ru-RU" b="1" cap="all" dirty="0"/>
          </a:p>
        </p:txBody>
      </p:sp>
      <p:sp>
        <p:nvSpPr>
          <p:cNvPr id="3" name="Подзаголовок 2"/>
          <p:cNvSpPr>
            <a:spLocks noGrp="1"/>
          </p:cNvSpPr>
          <p:nvPr>
            <p:ph type="subTitle" idx="1"/>
          </p:nvPr>
        </p:nvSpPr>
        <p:spPr>
          <a:xfrm>
            <a:off x="467544" y="3933056"/>
            <a:ext cx="4608512" cy="2016224"/>
          </a:xfrm>
        </p:spPr>
        <p:txBody>
          <a:bodyPr>
            <a:noAutofit/>
          </a:bodyPr>
          <a:lstStyle/>
          <a:p>
            <a:pPr algn="l"/>
            <a:r>
              <a:rPr lang="en-US" sz="2800" dirty="0" smtClean="0">
                <a:solidFill>
                  <a:schemeClr val="tx1"/>
                </a:solidFill>
              </a:rPr>
              <a:t>Growth: 180 </a:t>
            </a:r>
            <a:r>
              <a:rPr lang="en-US" sz="2800" dirty="0">
                <a:solidFill>
                  <a:schemeClr val="tx1"/>
                </a:solidFill>
              </a:rPr>
              <a:t>cm (available </a:t>
            </a:r>
            <a:r>
              <a:rPr lang="en-US" sz="2800" dirty="0" smtClean="0">
                <a:solidFill>
                  <a:schemeClr val="tx1"/>
                </a:solidFill>
              </a:rPr>
              <a:t>higher or shorter).</a:t>
            </a:r>
            <a:endParaRPr lang="en-US" sz="2800" dirty="0">
              <a:solidFill>
                <a:schemeClr val="tx1"/>
              </a:solidFill>
            </a:endParaRPr>
          </a:p>
          <a:p>
            <a:pPr algn="l"/>
            <a:r>
              <a:rPr lang="en-US" sz="2800" dirty="0">
                <a:solidFill>
                  <a:schemeClr val="tx1"/>
                </a:solidFill>
              </a:rPr>
              <a:t>Weight: 20 kg.</a:t>
            </a:r>
            <a:endParaRPr lang="ru-RU" sz="2800" dirty="0">
              <a:solidFill>
                <a:schemeClr val="tx1"/>
              </a:solidFill>
            </a:endParaRPr>
          </a:p>
        </p:txBody>
      </p:sp>
      <p:pic>
        <p:nvPicPr>
          <p:cNvPr id="14339" name="Picture 3" descr="C:\Users\Росс\Pictures\Новая папка\robot-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620686"/>
            <a:ext cx="3047559" cy="5956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011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764704"/>
            <a:ext cx="4104456" cy="1872208"/>
          </a:xfrm>
        </p:spPr>
        <p:txBody>
          <a:bodyPr>
            <a:normAutofit fontScale="90000"/>
          </a:bodyPr>
          <a:lstStyle/>
          <a:p>
            <a:pPr algn="l"/>
            <a:r>
              <a:rPr lang="en-US" b="1" cap="all" dirty="0"/>
              <a:t>Model of a ROBOT IN a HUMAN GROWTH</a:t>
            </a:r>
            <a:endParaRPr lang="ru-RU" b="1" cap="all" dirty="0"/>
          </a:p>
        </p:txBody>
      </p:sp>
      <p:sp>
        <p:nvSpPr>
          <p:cNvPr id="3" name="Подзаголовок 2"/>
          <p:cNvSpPr>
            <a:spLocks noGrp="1"/>
          </p:cNvSpPr>
          <p:nvPr>
            <p:ph type="subTitle" idx="1"/>
          </p:nvPr>
        </p:nvSpPr>
        <p:spPr>
          <a:xfrm>
            <a:off x="467544" y="3717032"/>
            <a:ext cx="3888432" cy="2016224"/>
          </a:xfrm>
        </p:spPr>
        <p:txBody>
          <a:bodyPr>
            <a:noAutofit/>
          </a:bodyPr>
          <a:lstStyle/>
          <a:p>
            <a:pPr algn="l"/>
            <a:r>
              <a:rPr lang="en-US" sz="2800" dirty="0">
                <a:solidFill>
                  <a:schemeClr val="tx1"/>
                </a:solidFill>
              </a:rPr>
              <a:t>Material: fiberglass</a:t>
            </a:r>
            <a:r>
              <a:rPr lang="en-US" sz="2800" dirty="0" smtClean="0">
                <a:solidFill>
                  <a:schemeClr val="tx1"/>
                </a:solidFill>
              </a:rPr>
              <a:t>. </a:t>
            </a:r>
            <a:r>
              <a:rPr lang="en-US" sz="2800" dirty="0">
                <a:solidFill>
                  <a:schemeClr val="tx1"/>
                </a:solidFill>
              </a:rPr>
              <a:t>Prefabricated structures, assembly takes 10 minutes.</a:t>
            </a:r>
            <a:endParaRPr lang="ru-RU" sz="2800" dirty="0">
              <a:solidFill>
                <a:schemeClr val="tx1"/>
              </a:solidFill>
            </a:endParaRPr>
          </a:p>
        </p:txBody>
      </p:sp>
      <p:pic>
        <p:nvPicPr>
          <p:cNvPr id="15362" name="Picture 2" descr="C:\Users\Росс\Pictures\Новая папка\robot-1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599048"/>
            <a:ext cx="2895600" cy="568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210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764704"/>
            <a:ext cx="4104456" cy="1872208"/>
          </a:xfrm>
        </p:spPr>
        <p:txBody>
          <a:bodyPr>
            <a:normAutofit fontScale="90000"/>
          </a:bodyPr>
          <a:lstStyle/>
          <a:p>
            <a:pPr algn="l"/>
            <a:r>
              <a:rPr lang="en-US" b="1" cap="all" dirty="0"/>
              <a:t>Model of a ROBOT IN a HUMAN GROWTH</a:t>
            </a:r>
            <a:endParaRPr lang="ru-RU" b="1" cap="all" dirty="0"/>
          </a:p>
        </p:txBody>
      </p:sp>
      <p:sp>
        <p:nvSpPr>
          <p:cNvPr id="3" name="Подзаголовок 2"/>
          <p:cNvSpPr>
            <a:spLocks noGrp="1"/>
          </p:cNvSpPr>
          <p:nvPr>
            <p:ph type="subTitle" idx="1"/>
          </p:nvPr>
        </p:nvSpPr>
        <p:spPr>
          <a:xfrm>
            <a:off x="467544" y="3284984"/>
            <a:ext cx="3240360" cy="2304256"/>
          </a:xfrm>
        </p:spPr>
        <p:txBody>
          <a:bodyPr>
            <a:noAutofit/>
          </a:bodyPr>
          <a:lstStyle/>
          <a:p>
            <a:pPr algn="l"/>
            <a:r>
              <a:rPr lang="en-US" sz="2800" dirty="0">
                <a:solidFill>
                  <a:schemeClr val="tx1"/>
                </a:solidFill>
              </a:rPr>
              <a:t>Models </a:t>
            </a:r>
            <a:r>
              <a:rPr lang="en-US" sz="2800" dirty="0" smtClean="0">
                <a:solidFill>
                  <a:schemeClr val="tx1"/>
                </a:solidFill>
              </a:rPr>
              <a:t>are hollow</a:t>
            </a:r>
            <a:r>
              <a:rPr lang="en-US" sz="2800" dirty="0">
                <a:solidFill>
                  <a:schemeClr val="tx1"/>
                </a:solidFill>
              </a:rPr>
              <a:t>, that is, they can not move or show any interaction with the user.</a:t>
            </a:r>
            <a:endParaRPr lang="ru-RU" sz="2800" dirty="0">
              <a:solidFill>
                <a:schemeClr val="tx1"/>
              </a:solidFill>
            </a:endParaRPr>
          </a:p>
        </p:txBody>
      </p:sp>
      <p:pic>
        <p:nvPicPr>
          <p:cNvPr id="16386" name="Picture 2" descr="C:\Users\Росс\Pictures\Новая папка\robot-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744120"/>
            <a:ext cx="2690614" cy="5429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714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764704"/>
            <a:ext cx="4104456" cy="1872208"/>
          </a:xfrm>
        </p:spPr>
        <p:txBody>
          <a:bodyPr>
            <a:normAutofit fontScale="90000"/>
          </a:bodyPr>
          <a:lstStyle/>
          <a:p>
            <a:pPr algn="l"/>
            <a:r>
              <a:rPr lang="en-US" b="1" cap="all" dirty="0"/>
              <a:t>Model of a ROBOT IN a HUMAN GROWTH</a:t>
            </a:r>
            <a:endParaRPr lang="ru-RU" b="1" cap="all" dirty="0"/>
          </a:p>
        </p:txBody>
      </p:sp>
      <p:sp>
        <p:nvSpPr>
          <p:cNvPr id="3" name="Подзаголовок 2"/>
          <p:cNvSpPr>
            <a:spLocks noGrp="1"/>
          </p:cNvSpPr>
          <p:nvPr>
            <p:ph type="subTitle" idx="1"/>
          </p:nvPr>
        </p:nvSpPr>
        <p:spPr>
          <a:xfrm>
            <a:off x="467544" y="3284984"/>
            <a:ext cx="3888432" cy="2016224"/>
          </a:xfrm>
        </p:spPr>
        <p:txBody>
          <a:bodyPr>
            <a:noAutofit/>
          </a:bodyPr>
          <a:lstStyle/>
          <a:p>
            <a:pPr algn="l"/>
            <a:r>
              <a:rPr lang="en-US" sz="2800" dirty="0">
                <a:solidFill>
                  <a:schemeClr val="tx1"/>
                </a:solidFill>
              </a:rPr>
              <a:t>However, </a:t>
            </a:r>
            <a:r>
              <a:rPr lang="en-US" sz="2800" dirty="0" smtClean="0">
                <a:solidFill>
                  <a:schemeClr val="tx1"/>
                </a:solidFill>
              </a:rPr>
              <a:t>clients </a:t>
            </a:r>
            <a:r>
              <a:rPr lang="en-US" sz="2800" dirty="0">
                <a:solidFill>
                  <a:schemeClr val="tx1"/>
                </a:solidFill>
              </a:rPr>
              <a:t>can separately discuss the possibility of creating the look of burning eyes, the movement of the jaws, eyes, head, </a:t>
            </a:r>
            <a:r>
              <a:rPr lang="en-US" sz="2800" dirty="0" smtClean="0">
                <a:solidFill>
                  <a:schemeClr val="tx1"/>
                </a:solidFill>
              </a:rPr>
              <a:t>hands etc.</a:t>
            </a:r>
            <a:endParaRPr lang="ru-RU" sz="2800" dirty="0">
              <a:solidFill>
                <a:schemeClr val="tx1"/>
              </a:solidFill>
            </a:endParaRPr>
          </a:p>
        </p:txBody>
      </p:sp>
      <p:pic>
        <p:nvPicPr>
          <p:cNvPr id="17410" name="Picture 2" descr="C:\Users\Росс\Pictures\Новая папка\robo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92696"/>
            <a:ext cx="4267200" cy="568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038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obotronic.ru/upload/iblock/bc0/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124744"/>
            <a:ext cx="5715000" cy="242887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323528" y="476672"/>
            <a:ext cx="4104456" cy="1872208"/>
          </a:xfrm>
        </p:spPr>
        <p:txBody>
          <a:bodyPr>
            <a:normAutofit fontScale="90000"/>
          </a:bodyPr>
          <a:lstStyle/>
          <a:p>
            <a:pPr algn="l"/>
            <a:r>
              <a:rPr lang="en-US" b="1" cap="all" dirty="0"/>
              <a:t>Model of a DINOSAURS IN a </a:t>
            </a:r>
            <a:r>
              <a:rPr lang="en-US" b="1" cap="all" dirty="0" smtClean="0"/>
              <a:t>real scale</a:t>
            </a:r>
            <a:endParaRPr lang="ru-RU" b="1" cap="all" dirty="0"/>
          </a:p>
        </p:txBody>
      </p:sp>
      <p:sp>
        <p:nvSpPr>
          <p:cNvPr id="3" name="Подзаголовок 2"/>
          <p:cNvSpPr>
            <a:spLocks noGrp="1"/>
          </p:cNvSpPr>
          <p:nvPr>
            <p:ph type="subTitle" idx="1"/>
          </p:nvPr>
        </p:nvSpPr>
        <p:spPr>
          <a:xfrm>
            <a:off x="371240" y="3356992"/>
            <a:ext cx="8352928" cy="2539677"/>
          </a:xfrm>
        </p:spPr>
        <p:txBody>
          <a:bodyPr>
            <a:noAutofit/>
          </a:bodyPr>
          <a:lstStyle/>
          <a:p>
            <a:pPr algn="l"/>
            <a:r>
              <a:rPr lang="en-US" sz="2800" dirty="0" smtClean="0">
                <a:solidFill>
                  <a:schemeClr val="tx1"/>
                </a:solidFill>
              </a:rPr>
              <a:t>Also </a:t>
            </a:r>
            <a:r>
              <a:rPr lang="en-US" sz="2800" dirty="0">
                <a:solidFill>
                  <a:schemeClr val="tx1"/>
                </a:solidFill>
              </a:rPr>
              <a:t>we create </a:t>
            </a:r>
            <a:r>
              <a:rPr lang="en-US" sz="2800" dirty="0" smtClean="0">
                <a:solidFill>
                  <a:schemeClr val="tx1"/>
                </a:solidFill>
              </a:rPr>
              <a:t>robotic </a:t>
            </a:r>
            <a:r>
              <a:rPr lang="en-US" sz="2800" dirty="0">
                <a:solidFill>
                  <a:schemeClr val="tx1"/>
                </a:solidFill>
              </a:rPr>
              <a:t>dinosaurs in life-size according to our designs </a:t>
            </a:r>
            <a:r>
              <a:rPr lang="en-US" sz="2800" dirty="0" smtClean="0">
                <a:solidFill>
                  <a:schemeClr val="tx1"/>
                </a:solidFill>
              </a:rPr>
              <a:t>or customer’s design </a:t>
            </a:r>
            <a:r>
              <a:rPr lang="en-US" sz="2800" dirty="0">
                <a:solidFill>
                  <a:schemeClr val="tx1"/>
                </a:solidFill>
              </a:rPr>
              <a:t>(that is, even the fabulous animals. </a:t>
            </a:r>
            <a:r>
              <a:rPr lang="en-US" sz="2800" dirty="0" smtClean="0">
                <a:solidFill>
                  <a:schemeClr val="tx1"/>
                </a:solidFill>
              </a:rPr>
              <a:t>For example</a:t>
            </a:r>
            <a:r>
              <a:rPr lang="en-US" sz="2800" dirty="0">
                <a:solidFill>
                  <a:schemeClr val="tx1"/>
                </a:solidFill>
              </a:rPr>
              <a:t>, </a:t>
            </a:r>
            <a:r>
              <a:rPr lang="en-US" sz="2800" dirty="0" smtClean="0">
                <a:solidFill>
                  <a:schemeClr val="tx1"/>
                </a:solidFill>
              </a:rPr>
              <a:t>from the </a:t>
            </a:r>
            <a:r>
              <a:rPr lang="en-US" sz="2800" dirty="0">
                <a:solidFill>
                  <a:schemeClr val="tx1"/>
                </a:solidFill>
              </a:rPr>
              <a:t>Star Wars</a:t>
            </a:r>
            <a:r>
              <a:rPr lang="en-US" sz="2800" dirty="0" smtClean="0">
                <a:solidFill>
                  <a:schemeClr val="tx1"/>
                </a:solidFill>
              </a:rPr>
              <a:t>).</a:t>
            </a:r>
          </a:p>
          <a:p>
            <a:pPr algn="l"/>
            <a:r>
              <a:rPr lang="en-US" sz="2800" dirty="0">
                <a:solidFill>
                  <a:schemeClr val="tx1"/>
                </a:solidFill>
              </a:rPr>
              <a:t>The cost depends on the size and functionality. For example, this model of triceratops (the size of a cow) is </a:t>
            </a:r>
            <a:r>
              <a:rPr lang="en-US" sz="2800">
                <a:solidFill>
                  <a:schemeClr val="tx1"/>
                </a:solidFill>
              </a:rPr>
              <a:t>worth </a:t>
            </a:r>
            <a:r>
              <a:rPr lang="en-US" sz="2800" smtClean="0">
                <a:solidFill>
                  <a:schemeClr val="tx1"/>
                </a:solidFill>
              </a:rPr>
              <a:t>$28000</a:t>
            </a:r>
            <a:r>
              <a:rPr lang="en-US" sz="2800" dirty="0">
                <a:solidFill>
                  <a:schemeClr val="tx1"/>
                </a:solidFill>
              </a:rPr>
              <a:t>, which is 12 times cheaper then counterparts.</a:t>
            </a:r>
            <a:endParaRPr lang="ru-RU" sz="2800" dirty="0">
              <a:solidFill>
                <a:schemeClr val="tx1"/>
              </a:solidFill>
            </a:endParaRPr>
          </a:p>
        </p:txBody>
      </p:sp>
    </p:spTree>
    <p:extLst>
      <p:ext uri="{BB962C8B-B14F-4D97-AF65-F5344CB8AC3E}">
        <p14:creationId xmlns:p14="http://schemas.microsoft.com/office/powerpoint/2010/main" val="1018815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Росс\Pictures\Новая папка\robot-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393" y="3068960"/>
            <a:ext cx="3568279" cy="223224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395536" y="764704"/>
            <a:ext cx="8064896" cy="1304973"/>
          </a:xfrm>
        </p:spPr>
        <p:txBody>
          <a:bodyPr>
            <a:normAutofit/>
          </a:bodyPr>
          <a:lstStyle/>
          <a:p>
            <a:r>
              <a:rPr lang="en-US" sz="2400" dirty="0"/>
              <a:t>Creation of models of robots in human </a:t>
            </a:r>
            <a:r>
              <a:rPr lang="en-US" sz="2400" dirty="0" smtClean="0"/>
              <a:t>growth (</a:t>
            </a:r>
            <a:r>
              <a:rPr lang="en-US" sz="2400" b="1" dirty="0" smtClean="0"/>
              <a:t>MadScale.com</a:t>
            </a:r>
            <a:r>
              <a:rPr lang="en-US" sz="2400" dirty="0" smtClean="0"/>
              <a:t>)</a:t>
            </a:r>
            <a:r>
              <a:rPr lang="ru-RU" sz="2400" dirty="0" smtClean="0"/>
              <a:t/>
            </a:r>
            <a:br>
              <a:rPr lang="ru-RU" sz="2400" dirty="0" smtClean="0"/>
            </a:br>
            <a:r>
              <a:rPr lang="en-US" sz="2400" b="1" dirty="0"/>
              <a:t>Retailers: place this offer on your site, redirect orders to us and get 5% of the order value.</a:t>
            </a:r>
            <a:endParaRPr lang="ru-RU" sz="2400" b="1" cap="all" dirty="0"/>
          </a:p>
        </p:txBody>
      </p:sp>
      <p:sp>
        <p:nvSpPr>
          <p:cNvPr id="3" name="Подзаголовок 2"/>
          <p:cNvSpPr>
            <a:spLocks noGrp="1"/>
          </p:cNvSpPr>
          <p:nvPr>
            <p:ph type="subTitle" idx="1"/>
          </p:nvPr>
        </p:nvSpPr>
        <p:spPr>
          <a:xfrm>
            <a:off x="467544" y="2564904"/>
            <a:ext cx="7848872" cy="3600400"/>
          </a:xfrm>
        </p:spPr>
        <p:txBody>
          <a:bodyPr>
            <a:noAutofit/>
          </a:bodyPr>
          <a:lstStyle/>
          <a:p>
            <a:r>
              <a:rPr lang="en-US" sz="1600" dirty="0">
                <a:solidFill>
                  <a:schemeClr val="tx1"/>
                </a:solidFill>
              </a:rPr>
              <a:t>We offer an exclusive service, unprecedented on the interior market. In fact, it is a modern sculptural art (</a:t>
            </a:r>
            <a:r>
              <a:rPr lang="en-US" sz="1600" b="1" dirty="0" smtClean="0">
                <a:solidFill>
                  <a:schemeClr val="tx1"/>
                </a:solidFill>
              </a:rPr>
              <a:t>mail@madscale.com</a:t>
            </a:r>
            <a:r>
              <a:rPr lang="en-US" sz="1600" dirty="0" smtClean="0">
                <a:solidFill>
                  <a:schemeClr val="tx1"/>
                </a:solidFill>
              </a:rPr>
              <a:t>).</a:t>
            </a:r>
            <a:endParaRPr lang="ru-RU" sz="1600" dirty="0">
              <a:solidFill>
                <a:schemeClr val="tx1"/>
              </a:solidFill>
            </a:endParaRPr>
          </a:p>
          <a:p>
            <a:pPr algn="l"/>
            <a:r>
              <a:rPr lang="en-US" sz="1600" dirty="0">
                <a:solidFill>
                  <a:schemeClr val="tx1"/>
                </a:solidFill>
              </a:rPr>
              <a:t>Growth: 180 cm (available higher or shorter).</a:t>
            </a:r>
          </a:p>
          <a:p>
            <a:pPr algn="l"/>
            <a:r>
              <a:rPr lang="en-US" sz="1600" dirty="0">
                <a:solidFill>
                  <a:schemeClr val="tx1"/>
                </a:solidFill>
              </a:rPr>
              <a:t>Weight: 20 kg.</a:t>
            </a:r>
          </a:p>
          <a:p>
            <a:pPr algn="l"/>
            <a:r>
              <a:rPr lang="en-US" sz="1600" dirty="0">
                <a:solidFill>
                  <a:schemeClr val="tx1"/>
                </a:solidFill>
              </a:rPr>
              <a:t>Material: fiberglass.</a:t>
            </a:r>
          </a:p>
          <a:p>
            <a:pPr algn="l"/>
            <a:r>
              <a:rPr lang="en-US" sz="1600" dirty="0">
                <a:solidFill>
                  <a:schemeClr val="tx1"/>
                </a:solidFill>
              </a:rPr>
              <a:t>Assembly takes 10 minutes</a:t>
            </a:r>
            <a:r>
              <a:rPr lang="en-US" sz="1600" dirty="0" smtClean="0">
                <a:solidFill>
                  <a:schemeClr val="tx1"/>
                </a:solidFill>
              </a:rPr>
              <a:t>.</a:t>
            </a:r>
            <a:endParaRPr lang="ru-RU" sz="1600" dirty="0" smtClean="0">
              <a:solidFill>
                <a:schemeClr val="tx1"/>
              </a:solidFill>
            </a:endParaRPr>
          </a:p>
          <a:p>
            <a:pPr algn="l"/>
            <a:r>
              <a:rPr lang="en-US" sz="1600" b="1" dirty="0">
                <a:solidFill>
                  <a:schemeClr val="tx1"/>
                </a:solidFill>
              </a:rPr>
              <a:t>The basic cost refers to hollow and static models.</a:t>
            </a:r>
            <a:endParaRPr lang="en-US" sz="1600" b="1" dirty="0">
              <a:solidFill>
                <a:schemeClr val="tx1"/>
              </a:solidFill>
            </a:endParaRPr>
          </a:p>
          <a:p>
            <a:pPr algn="l"/>
            <a:r>
              <a:rPr lang="en-US" sz="1600" dirty="0">
                <a:solidFill>
                  <a:schemeClr val="tx1"/>
                </a:solidFill>
              </a:rPr>
              <a:t>Period of creation: 1 item - 35 days, 10 - 45 days, 20 - 60 days.</a:t>
            </a:r>
          </a:p>
          <a:p>
            <a:pPr algn="l"/>
            <a:r>
              <a:rPr lang="en-US" sz="1600" dirty="0">
                <a:solidFill>
                  <a:schemeClr val="tx1"/>
                </a:solidFill>
              </a:rPr>
              <a:t>Can be created a model on the layout of the customer.</a:t>
            </a:r>
          </a:p>
          <a:p>
            <a:pPr algn="l"/>
            <a:r>
              <a:rPr lang="en-US" sz="1600" dirty="0">
                <a:solidFill>
                  <a:schemeClr val="tx1"/>
                </a:solidFill>
              </a:rPr>
              <a:t>Cost (it is about quantity of the copies of one robot):</a:t>
            </a:r>
          </a:p>
          <a:p>
            <a:pPr algn="l"/>
            <a:r>
              <a:rPr lang="en-US" sz="1600" dirty="0">
                <a:solidFill>
                  <a:schemeClr val="tx1"/>
                </a:solidFill>
              </a:rPr>
              <a:t>1 robot – 5000$/item, 10 robots – 2800$/item, 20 robots – 2500$/item</a:t>
            </a:r>
            <a:r>
              <a:rPr lang="en-US" sz="1600" dirty="0" smtClean="0">
                <a:solidFill>
                  <a:schemeClr val="tx1"/>
                </a:solidFill>
              </a:rPr>
              <a:t>.</a:t>
            </a:r>
            <a:endParaRPr lang="ru-RU" sz="1600" dirty="0" smtClean="0">
              <a:solidFill>
                <a:schemeClr val="tx1"/>
              </a:solidFill>
            </a:endParaRPr>
          </a:p>
          <a:p>
            <a:pPr algn="l"/>
            <a:endParaRPr lang="ru-RU" sz="1400" dirty="0" smtClean="0">
              <a:solidFill>
                <a:schemeClr val="tx1"/>
              </a:solidFill>
            </a:endParaRPr>
          </a:p>
          <a:p>
            <a:pPr algn="l"/>
            <a:r>
              <a:rPr lang="en-US" sz="1800" b="1" dirty="0" smtClean="0">
                <a:solidFill>
                  <a:schemeClr val="tx1"/>
                </a:solidFill>
              </a:rPr>
              <a:t>The </a:t>
            </a:r>
            <a:r>
              <a:rPr lang="en-US" sz="1800" b="1" dirty="0">
                <a:solidFill>
                  <a:schemeClr val="tx1"/>
                </a:solidFill>
              </a:rPr>
              <a:t>following is a list of components that can be installed in a robot.</a:t>
            </a:r>
            <a:endParaRPr lang="ru-RU" sz="1800" b="1" dirty="0">
              <a:solidFill>
                <a:schemeClr val="tx1"/>
              </a:solidFill>
            </a:endParaRPr>
          </a:p>
        </p:txBody>
      </p:sp>
    </p:spTree>
    <p:extLst>
      <p:ext uri="{BB962C8B-B14F-4D97-AF65-F5344CB8AC3E}">
        <p14:creationId xmlns:p14="http://schemas.microsoft.com/office/powerpoint/2010/main" val="365000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Росс\Pictures\Новая папка\c3po-and-r2d2-clone-wa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052736"/>
            <a:ext cx="3342506" cy="5047408"/>
          </a:xfrm>
          <a:prstGeom prst="rect">
            <a:avLst/>
          </a:prstGeom>
          <a:noFill/>
          <a:extLst>
            <a:ext uri="{909E8E84-426E-40DD-AFC4-6F175D3DCCD1}">
              <a14:hiddenFill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6084168" y="4221088"/>
            <a:ext cx="2634158" cy="2095080"/>
          </a:xfrm>
        </p:spPr>
        <p:txBody>
          <a:bodyPr>
            <a:normAutofit/>
          </a:bodyPr>
          <a:lstStyle/>
          <a:p>
            <a:pPr algn="r"/>
            <a:r>
              <a:rPr lang="en-US" sz="2800" b="1" cap="all" dirty="0">
                <a:solidFill>
                  <a:schemeClr val="tx1"/>
                </a:solidFill>
              </a:rPr>
              <a:t>R2D2 - A replica of the robot in 1:1 scale (96 cm)</a:t>
            </a:r>
            <a:endParaRPr lang="ru-RU" dirty="0">
              <a:solidFill>
                <a:schemeClr val="tx1"/>
              </a:solidFill>
            </a:endParaRPr>
          </a:p>
        </p:txBody>
      </p:sp>
      <p:sp>
        <p:nvSpPr>
          <p:cNvPr id="2" name="Заголовок 1"/>
          <p:cNvSpPr>
            <a:spLocks noGrp="1"/>
          </p:cNvSpPr>
          <p:nvPr>
            <p:ph type="ctrTitle"/>
          </p:nvPr>
        </p:nvSpPr>
        <p:spPr>
          <a:xfrm>
            <a:off x="395536" y="1484784"/>
            <a:ext cx="2808312" cy="1728192"/>
          </a:xfrm>
        </p:spPr>
        <p:txBody>
          <a:bodyPr>
            <a:noAutofit/>
          </a:bodyPr>
          <a:lstStyle/>
          <a:p>
            <a:pPr algn="l"/>
            <a:r>
              <a:rPr lang="en-US" sz="2800" b="1" cap="all" dirty="0"/>
              <a:t>C3PO - A replica of the robot </a:t>
            </a:r>
            <a:r>
              <a:rPr lang="en-US" sz="2800" b="1" cap="all" dirty="0" smtClean="0"/>
              <a:t>in a </a:t>
            </a:r>
            <a:r>
              <a:rPr lang="en-US" sz="2800" b="1" cap="all" dirty="0"/>
              <a:t>human growth.</a:t>
            </a:r>
            <a:r>
              <a:rPr lang="ru-RU" sz="2800" b="1" cap="all" dirty="0" smtClean="0"/>
              <a:t/>
            </a:r>
            <a:br>
              <a:rPr lang="ru-RU" sz="2800" b="1" cap="all" dirty="0" smtClean="0"/>
            </a:br>
            <a:r>
              <a:rPr lang="ru-RU" sz="2800" b="1" cap="all" dirty="0"/>
              <a:t/>
            </a:r>
            <a:br>
              <a:rPr lang="ru-RU" sz="2800" b="1" cap="all" dirty="0"/>
            </a:br>
            <a:r>
              <a:rPr lang="ru-RU" sz="2800" b="1" cap="all" dirty="0"/>
              <a:t/>
            </a:r>
            <a:br>
              <a:rPr lang="ru-RU" sz="2800" b="1" cap="all" dirty="0"/>
            </a:br>
            <a:endParaRPr lang="ru-RU" sz="2800" dirty="0"/>
          </a:p>
        </p:txBody>
      </p:sp>
    </p:spTree>
    <p:extLst>
      <p:ext uri="{BB962C8B-B14F-4D97-AF65-F5344CB8AC3E}">
        <p14:creationId xmlns:p14="http://schemas.microsoft.com/office/powerpoint/2010/main" val="3606419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Росс\Pictures\robot-component\hand-1 - копи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255040"/>
            <a:ext cx="424815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395536" y="620688"/>
            <a:ext cx="7961188" cy="864096"/>
          </a:xfrm>
        </p:spPr>
        <p:txBody>
          <a:bodyPr>
            <a:normAutofit/>
          </a:bodyPr>
          <a:lstStyle/>
          <a:p>
            <a:pPr algn="l"/>
            <a:r>
              <a:rPr lang="en-US" b="1" cap="all" dirty="0"/>
              <a:t>List of </a:t>
            </a:r>
            <a:r>
              <a:rPr lang="en-US" b="1" cap="all" dirty="0" smtClean="0"/>
              <a:t>robot’s </a:t>
            </a:r>
            <a:r>
              <a:rPr lang="en-US" b="1" cap="all" dirty="0"/>
              <a:t>components</a:t>
            </a:r>
            <a:endParaRPr lang="ru-RU" b="1" cap="all" dirty="0"/>
          </a:p>
        </p:txBody>
      </p:sp>
      <p:sp>
        <p:nvSpPr>
          <p:cNvPr id="3" name="Подзаголовок 2"/>
          <p:cNvSpPr>
            <a:spLocks noGrp="1"/>
          </p:cNvSpPr>
          <p:nvPr>
            <p:ph type="subTitle" idx="1"/>
          </p:nvPr>
        </p:nvSpPr>
        <p:spPr>
          <a:xfrm>
            <a:off x="467544" y="1700808"/>
            <a:ext cx="4320480" cy="4608512"/>
          </a:xfrm>
        </p:spPr>
        <p:txBody>
          <a:bodyPr>
            <a:noAutofit/>
          </a:bodyPr>
          <a:lstStyle/>
          <a:p>
            <a:pPr algn="l"/>
            <a:r>
              <a:rPr lang="en-US" sz="2000" dirty="0">
                <a:solidFill>
                  <a:schemeClr val="tx1"/>
                </a:solidFill>
              </a:rPr>
              <a:t>Note:</a:t>
            </a:r>
          </a:p>
          <a:p>
            <a:pPr algn="l"/>
            <a:r>
              <a:rPr lang="en-US" sz="2000" dirty="0">
                <a:solidFill>
                  <a:schemeClr val="tx1"/>
                </a:solidFill>
              </a:rPr>
              <a:t>- Delivery and installation: i.e. shipping from the manufacturer of the component - to the plant and assembly.</a:t>
            </a:r>
          </a:p>
          <a:p>
            <a:pPr algn="l"/>
            <a:r>
              <a:rPr lang="en-US" sz="2000" dirty="0">
                <a:solidFill>
                  <a:schemeClr val="tx1"/>
                </a:solidFill>
              </a:rPr>
              <a:t>- All components can be installed at the same time, so the delivery time and the installation does not add up, if you select multiple components. To install all components from this list does not take more than 40 days.</a:t>
            </a:r>
          </a:p>
          <a:p>
            <a:pPr algn="l"/>
            <a:r>
              <a:rPr lang="en-US" sz="2000" dirty="0">
                <a:solidFill>
                  <a:schemeClr val="tx1"/>
                </a:solidFill>
              </a:rPr>
              <a:t>- In all cases, the power supply: 100 - 240 volts at 50 Hz.</a:t>
            </a:r>
            <a:endParaRPr lang="ru-RU" sz="2000" dirty="0">
              <a:solidFill>
                <a:schemeClr val="tx1"/>
              </a:solidFill>
            </a:endParaRPr>
          </a:p>
        </p:txBody>
      </p:sp>
    </p:spTree>
    <p:extLst>
      <p:ext uri="{BB962C8B-B14F-4D97-AF65-F5344CB8AC3E}">
        <p14:creationId xmlns:p14="http://schemas.microsoft.com/office/powerpoint/2010/main" val="38756830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764704"/>
            <a:ext cx="6824910" cy="864096"/>
          </a:xfrm>
        </p:spPr>
        <p:txBody>
          <a:bodyPr>
            <a:normAutofit/>
          </a:bodyPr>
          <a:lstStyle/>
          <a:p>
            <a:pPr algn="l"/>
            <a:r>
              <a:rPr lang="en-US" b="1" cap="all" dirty="0" smtClean="0"/>
              <a:t>Components of </a:t>
            </a:r>
            <a:r>
              <a:rPr lang="en-US" b="1" cap="all" dirty="0"/>
              <a:t>robot </a:t>
            </a:r>
            <a:endParaRPr lang="ru-RU" b="1" cap="all" dirty="0"/>
          </a:p>
        </p:txBody>
      </p:sp>
      <p:sp>
        <p:nvSpPr>
          <p:cNvPr id="3" name="Подзаголовок 2"/>
          <p:cNvSpPr>
            <a:spLocks noGrp="1"/>
          </p:cNvSpPr>
          <p:nvPr>
            <p:ph type="subTitle" idx="1"/>
          </p:nvPr>
        </p:nvSpPr>
        <p:spPr>
          <a:xfrm>
            <a:off x="539552" y="3933056"/>
            <a:ext cx="3888432" cy="1728191"/>
          </a:xfrm>
        </p:spPr>
        <p:txBody>
          <a:bodyPr>
            <a:noAutofit/>
          </a:bodyPr>
          <a:lstStyle/>
          <a:p>
            <a:pPr algn="l"/>
            <a:r>
              <a:rPr lang="en-US" sz="2000" dirty="0">
                <a:solidFill>
                  <a:schemeClr val="tx1"/>
                </a:solidFill>
              </a:rPr>
              <a:t>Up and down.</a:t>
            </a:r>
          </a:p>
          <a:p>
            <a:pPr algn="l"/>
            <a:r>
              <a:rPr lang="en-US" sz="2000" dirty="0">
                <a:solidFill>
                  <a:schemeClr val="tx1"/>
                </a:solidFill>
              </a:rPr>
              <a:t>Delivery and installation - </a:t>
            </a:r>
            <a:r>
              <a:rPr lang="en-US" sz="2000" dirty="0" smtClean="0">
                <a:solidFill>
                  <a:schemeClr val="tx1"/>
                </a:solidFill>
              </a:rPr>
              <a:t>15 </a:t>
            </a:r>
            <a:r>
              <a:rPr lang="en-US" sz="2000" dirty="0">
                <a:solidFill>
                  <a:schemeClr val="tx1"/>
                </a:solidFill>
              </a:rPr>
              <a:t>days.</a:t>
            </a:r>
            <a:endParaRPr lang="ru-RU" sz="2000" dirty="0">
              <a:solidFill>
                <a:schemeClr val="tx1"/>
              </a:solidFill>
            </a:endParaRPr>
          </a:p>
        </p:txBody>
      </p:sp>
      <p:sp>
        <p:nvSpPr>
          <p:cNvPr id="6" name="Подзаголовок 2"/>
          <p:cNvSpPr txBox="1">
            <a:spLocks/>
          </p:cNvSpPr>
          <p:nvPr/>
        </p:nvSpPr>
        <p:spPr>
          <a:xfrm>
            <a:off x="6084168" y="4725144"/>
            <a:ext cx="2272556"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ru-RU" sz="2800" b="1" dirty="0" smtClean="0">
                <a:solidFill>
                  <a:schemeClr val="tx1"/>
                </a:solidFill>
              </a:rPr>
              <a:t>1584</a:t>
            </a:r>
            <a:r>
              <a:rPr lang="en-US" sz="2800" b="1" dirty="0" smtClean="0">
                <a:solidFill>
                  <a:schemeClr val="tx1"/>
                </a:solidFill>
              </a:rPr>
              <a:t> $</a:t>
            </a:r>
            <a:r>
              <a:rPr lang="ru-RU" sz="2800" b="1" dirty="0" smtClean="0">
                <a:solidFill>
                  <a:schemeClr val="tx1"/>
                </a:solidFill>
              </a:rPr>
              <a:t>.</a:t>
            </a:r>
            <a:endParaRPr lang="ru-RU" sz="2800" b="1" dirty="0">
              <a:solidFill>
                <a:schemeClr val="tx1"/>
              </a:solidFill>
            </a:endParaRPr>
          </a:p>
        </p:txBody>
      </p:sp>
      <p:sp>
        <p:nvSpPr>
          <p:cNvPr id="8" name="Подзаголовок 2"/>
          <p:cNvSpPr txBox="1">
            <a:spLocks/>
          </p:cNvSpPr>
          <p:nvPr/>
        </p:nvSpPr>
        <p:spPr>
          <a:xfrm>
            <a:off x="500328" y="1531789"/>
            <a:ext cx="3888432" cy="136815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800" b="1" dirty="0">
                <a:solidFill>
                  <a:schemeClr val="tx1"/>
                </a:solidFill>
              </a:rPr>
              <a:t>Head movement only in the vertical</a:t>
            </a:r>
            <a:endParaRPr lang="ru-RU" sz="2800" b="1" dirty="0">
              <a:solidFill>
                <a:schemeClr val="tx1"/>
              </a:solidFill>
            </a:endParaRPr>
          </a:p>
        </p:txBody>
      </p:sp>
      <p:pic>
        <p:nvPicPr>
          <p:cNvPr id="5122" name="Picture 2" descr="C:\Users\Росс\Pictures\robot-component\neck-sit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772816"/>
            <a:ext cx="240030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4401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764704"/>
            <a:ext cx="5760640" cy="864096"/>
          </a:xfrm>
        </p:spPr>
        <p:txBody>
          <a:bodyPr>
            <a:normAutofit fontScale="90000"/>
          </a:bodyPr>
          <a:lstStyle/>
          <a:p>
            <a:pPr algn="l"/>
            <a:r>
              <a:rPr lang="en-US" b="1" cap="all" dirty="0"/>
              <a:t>Components of robot </a:t>
            </a:r>
            <a:endParaRPr lang="ru-RU" b="1" cap="all" dirty="0"/>
          </a:p>
        </p:txBody>
      </p:sp>
      <p:sp>
        <p:nvSpPr>
          <p:cNvPr id="3" name="Подзаголовок 2"/>
          <p:cNvSpPr>
            <a:spLocks noGrp="1"/>
          </p:cNvSpPr>
          <p:nvPr>
            <p:ph type="subTitle" idx="1"/>
          </p:nvPr>
        </p:nvSpPr>
        <p:spPr>
          <a:xfrm>
            <a:off x="539552" y="3933056"/>
            <a:ext cx="3888432" cy="1728191"/>
          </a:xfrm>
        </p:spPr>
        <p:txBody>
          <a:bodyPr>
            <a:noAutofit/>
          </a:bodyPr>
          <a:lstStyle/>
          <a:p>
            <a:pPr algn="l"/>
            <a:r>
              <a:rPr lang="en-US" sz="2000" dirty="0">
                <a:solidFill>
                  <a:schemeClr val="tx1"/>
                </a:solidFill>
              </a:rPr>
              <a:t>Right and left.</a:t>
            </a:r>
          </a:p>
          <a:p>
            <a:pPr algn="l"/>
            <a:r>
              <a:rPr lang="en-US" sz="2000" dirty="0">
                <a:solidFill>
                  <a:schemeClr val="tx1"/>
                </a:solidFill>
              </a:rPr>
              <a:t>Delivery and installation - </a:t>
            </a:r>
            <a:r>
              <a:rPr lang="en-US" sz="2000" dirty="0" smtClean="0">
                <a:solidFill>
                  <a:schemeClr val="tx1"/>
                </a:solidFill>
              </a:rPr>
              <a:t>15 </a:t>
            </a:r>
            <a:r>
              <a:rPr lang="en-US" sz="2000" dirty="0">
                <a:solidFill>
                  <a:schemeClr val="tx1"/>
                </a:solidFill>
              </a:rPr>
              <a:t>days.</a:t>
            </a:r>
            <a:endParaRPr lang="ru-RU" sz="2000" dirty="0">
              <a:solidFill>
                <a:schemeClr val="tx1"/>
              </a:solidFill>
            </a:endParaRPr>
          </a:p>
        </p:txBody>
      </p:sp>
      <p:sp>
        <p:nvSpPr>
          <p:cNvPr id="6" name="Подзаголовок 2"/>
          <p:cNvSpPr txBox="1">
            <a:spLocks/>
          </p:cNvSpPr>
          <p:nvPr/>
        </p:nvSpPr>
        <p:spPr>
          <a:xfrm>
            <a:off x="6084168" y="4725144"/>
            <a:ext cx="2272556"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ru-RU" sz="2800" b="1" dirty="0">
                <a:solidFill>
                  <a:schemeClr val="tx1"/>
                </a:solidFill>
              </a:rPr>
              <a:t>1584</a:t>
            </a:r>
            <a:r>
              <a:rPr lang="en-US" sz="2800" b="1" dirty="0" smtClean="0">
                <a:solidFill>
                  <a:schemeClr val="tx1"/>
                </a:solidFill>
              </a:rPr>
              <a:t> $.</a:t>
            </a:r>
            <a:endParaRPr lang="ru-RU" sz="2800" b="1" dirty="0">
              <a:solidFill>
                <a:schemeClr val="tx1"/>
              </a:solidFill>
            </a:endParaRPr>
          </a:p>
        </p:txBody>
      </p:sp>
      <p:sp>
        <p:nvSpPr>
          <p:cNvPr id="8" name="Подзаголовок 2"/>
          <p:cNvSpPr txBox="1">
            <a:spLocks/>
          </p:cNvSpPr>
          <p:nvPr/>
        </p:nvSpPr>
        <p:spPr>
          <a:xfrm>
            <a:off x="500328" y="1531789"/>
            <a:ext cx="3888432" cy="136815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800" b="1" dirty="0">
                <a:solidFill>
                  <a:schemeClr val="tx1"/>
                </a:solidFill>
              </a:rPr>
              <a:t>Head movement only horizontally</a:t>
            </a:r>
            <a:endParaRPr lang="ru-RU" sz="2800" b="1" dirty="0">
              <a:solidFill>
                <a:schemeClr val="tx1"/>
              </a:solidFill>
            </a:endParaRPr>
          </a:p>
        </p:txBody>
      </p:sp>
      <p:pic>
        <p:nvPicPr>
          <p:cNvPr id="6147" name="Picture 3" descr="C:\Users\Росс\Pictures\robot-component\neck-sit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5010" y="1767856"/>
            <a:ext cx="2966730"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3565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764704"/>
            <a:ext cx="5760640" cy="864096"/>
          </a:xfrm>
        </p:spPr>
        <p:txBody>
          <a:bodyPr>
            <a:normAutofit fontScale="90000"/>
          </a:bodyPr>
          <a:lstStyle/>
          <a:p>
            <a:pPr algn="l"/>
            <a:r>
              <a:rPr lang="en-US" b="1" cap="all" dirty="0"/>
              <a:t>Components of robot </a:t>
            </a:r>
            <a:endParaRPr lang="ru-RU" b="1" cap="all" dirty="0"/>
          </a:p>
        </p:txBody>
      </p:sp>
      <p:sp>
        <p:nvSpPr>
          <p:cNvPr id="3" name="Подзаголовок 2"/>
          <p:cNvSpPr>
            <a:spLocks noGrp="1"/>
          </p:cNvSpPr>
          <p:nvPr>
            <p:ph type="subTitle" idx="1"/>
          </p:nvPr>
        </p:nvSpPr>
        <p:spPr>
          <a:xfrm>
            <a:off x="539552" y="3933056"/>
            <a:ext cx="3888432" cy="1728191"/>
          </a:xfrm>
        </p:spPr>
        <p:txBody>
          <a:bodyPr>
            <a:noAutofit/>
          </a:bodyPr>
          <a:lstStyle/>
          <a:p>
            <a:pPr algn="l"/>
            <a:r>
              <a:rPr lang="en-US" sz="2000" dirty="0">
                <a:solidFill>
                  <a:schemeClr val="tx1"/>
                </a:solidFill>
              </a:rPr>
              <a:t>Up, down, left and right.</a:t>
            </a:r>
          </a:p>
          <a:p>
            <a:pPr algn="l"/>
            <a:r>
              <a:rPr lang="en-US" sz="2000" dirty="0">
                <a:solidFill>
                  <a:schemeClr val="tx1"/>
                </a:solidFill>
              </a:rPr>
              <a:t>Delivery and installation - </a:t>
            </a:r>
            <a:r>
              <a:rPr lang="en-US" sz="2000" dirty="0" smtClean="0">
                <a:solidFill>
                  <a:schemeClr val="tx1"/>
                </a:solidFill>
              </a:rPr>
              <a:t>15 days</a:t>
            </a:r>
            <a:r>
              <a:rPr lang="en-US" sz="2000" dirty="0">
                <a:solidFill>
                  <a:schemeClr val="tx1"/>
                </a:solidFill>
              </a:rPr>
              <a:t>.</a:t>
            </a:r>
            <a:endParaRPr lang="ru-RU" sz="2000" dirty="0">
              <a:solidFill>
                <a:schemeClr val="tx1"/>
              </a:solidFill>
            </a:endParaRPr>
          </a:p>
        </p:txBody>
      </p:sp>
      <p:sp>
        <p:nvSpPr>
          <p:cNvPr id="6" name="Подзаголовок 2"/>
          <p:cNvSpPr txBox="1">
            <a:spLocks/>
          </p:cNvSpPr>
          <p:nvPr/>
        </p:nvSpPr>
        <p:spPr>
          <a:xfrm>
            <a:off x="6084168" y="4725144"/>
            <a:ext cx="2272556"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ru-RU" sz="2800" b="1" dirty="0">
                <a:solidFill>
                  <a:schemeClr val="tx1"/>
                </a:solidFill>
              </a:rPr>
              <a:t>3168</a:t>
            </a:r>
            <a:r>
              <a:rPr lang="en-US" sz="2800" b="1" dirty="0" smtClean="0">
                <a:solidFill>
                  <a:schemeClr val="tx1"/>
                </a:solidFill>
              </a:rPr>
              <a:t> </a:t>
            </a:r>
            <a:r>
              <a:rPr lang="en-US" sz="2800" b="1" dirty="0">
                <a:solidFill>
                  <a:schemeClr val="tx1"/>
                </a:solidFill>
              </a:rPr>
              <a:t>$.</a:t>
            </a:r>
            <a:endParaRPr lang="ru-RU" sz="2800" b="1" dirty="0">
              <a:solidFill>
                <a:schemeClr val="tx1"/>
              </a:solidFill>
            </a:endParaRPr>
          </a:p>
        </p:txBody>
      </p:sp>
      <p:sp>
        <p:nvSpPr>
          <p:cNvPr id="8" name="Подзаголовок 2"/>
          <p:cNvSpPr txBox="1">
            <a:spLocks/>
          </p:cNvSpPr>
          <p:nvPr/>
        </p:nvSpPr>
        <p:spPr>
          <a:xfrm>
            <a:off x="500328" y="1531789"/>
            <a:ext cx="3888432" cy="136815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800" b="1" dirty="0">
                <a:solidFill>
                  <a:schemeClr val="tx1"/>
                </a:solidFill>
              </a:rPr>
              <a:t>The complex movement of the head</a:t>
            </a:r>
            <a:endParaRPr lang="ru-RU" sz="2800" b="1" dirty="0">
              <a:solidFill>
                <a:schemeClr val="tx1"/>
              </a:solidFill>
            </a:endParaRPr>
          </a:p>
        </p:txBody>
      </p:sp>
      <p:pic>
        <p:nvPicPr>
          <p:cNvPr id="6146" name="Picture 2" descr="C:\Users\Росс\Pictures\robot-component\neck-sit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2324" y="1916832"/>
            <a:ext cx="3454400" cy="222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5332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764704"/>
            <a:ext cx="5760640" cy="864096"/>
          </a:xfrm>
        </p:spPr>
        <p:txBody>
          <a:bodyPr>
            <a:normAutofit fontScale="90000"/>
          </a:bodyPr>
          <a:lstStyle/>
          <a:p>
            <a:pPr algn="l"/>
            <a:r>
              <a:rPr lang="en-US" b="1" cap="all" dirty="0"/>
              <a:t>Components of robot </a:t>
            </a:r>
            <a:endParaRPr lang="ru-RU" b="1" cap="all" dirty="0"/>
          </a:p>
        </p:txBody>
      </p:sp>
      <p:sp>
        <p:nvSpPr>
          <p:cNvPr id="3" name="Подзаголовок 2"/>
          <p:cNvSpPr>
            <a:spLocks noGrp="1"/>
          </p:cNvSpPr>
          <p:nvPr>
            <p:ph type="subTitle" idx="1"/>
          </p:nvPr>
        </p:nvSpPr>
        <p:spPr>
          <a:xfrm>
            <a:off x="539552" y="2894228"/>
            <a:ext cx="3888432" cy="2767019"/>
          </a:xfrm>
        </p:spPr>
        <p:txBody>
          <a:bodyPr>
            <a:noAutofit/>
          </a:bodyPr>
          <a:lstStyle/>
          <a:p>
            <a:pPr algn="l"/>
            <a:r>
              <a:rPr lang="en-US" sz="2000" dirty="0">
                <a:solidFill>
                  <a:schemeClr val="tx1"/>
                </a:solidFill>
              </a:rPr>
              <a:t>Includes: MP3 player, USB drive, a 15-watt speakers, motion sensor with sensitivity adjustment from 1 - to 3 meters.</a:t>
            </a:r>
          </a:p>
          <a:p>
            <a:pPr algn="l"/>
            <a:r>
              <a:rPr lang="en-US" sz="2000" dirty="0">
                <a:solidFill>
                  <a:schemeClr val="tx1"/>
                </a:solidFill>
              </a:rPr>
              <a:t>Audio system + motion sensor.</a:t>
            </a:r>
          </a:p>
          <a:p>
            <a:pPr algn="l"/>
            <a:r>
              <a:rPr lang="en-US" sz="2000" dirty="0">
                <a:solidFill>
                  <a:schemeClr val="tx1"/>
                </a:solidFill>
              </a:rPr>
              <a:t>Delivery and installation - </a:t>
            </a:r>
            <a:r>
              <a:rPr lang="en-US" sz="2000" dirty="0" smtClean="0">
                <a:solidFill>
                  <a:schemeClr val="tx1"/>
                </a:solidFill>
              </a:rPr>
              <a:t>15 days</a:t>
            </a:r>
            <a:r>
              <a:rPr lang="en-US" sz="2000" dirty="0">
                <a:solidFill>
                  <a:schemeClr val="tx1"/>
                </a:solidFill>
              </a:rPr>
              <a:t>.</a:t>
            </a:r>
            <a:endParaRPr lang="ru-RU" sz="2000" dirty="0">
              <a:solidFill>
                <a:schemeClr val="tx1"/>
              </a:solidFill>
            </a:endParaRPr>
          </a:p>
        </p:txBody>
      </p:sp>
      <p:sp>
        <p:nvSpPr>
          <p:cNvPr id="6" name="Подзаголовок 2"/>
          <p:cNvSpPr txBox="1">
            <a:spLocks/>
          </p:cNvSpPr>
          <p:nvPr/>
        </p:nvSpPr>
        <p:spPr>
          <a:xfrm>
            <a:off x="6084168" y="4725144"/>
            <a:ext cx="2272556"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ru-RU" sz="2800" b="1" dirty="0">
                <a:solidFill>
                  <a:schemeClr val="tx1"/>
                </a:solidFill>
              </a:rPr>
              <a:t>2112</a:t>
            </a:r>
            <a:r>
              <a:rPr lang="en-US" sz="2800" b="1" dirty="0" smtClean="0">
                <a:solidFill>
                  <a:schemeClr val="tx1"/>
                </a:solidFill>
              </a:rPr>
              <a:t> </a:t>
            </a:r>
            <a:r>
              <a:rPr lang="en-US" sz="2800" b="1" dirty="0">
                <a:solidFill>
                  <a:schemeClr val="tx1"/>
                </a:solidFill>
              </a:rPr>
              <a:t>$.</a:t>
            </a:r>
            <a:endParaRPr lang="ru-RU" sz="2800" b="1" dirty="0">
              <a:solidFill>
                <a:schemeClr val="tx1"/>
              </a:solidFill>
            </a:endParaRPr>
          </a:p>
        </p:txBody>
      </p:sp>
      <p:pic>
        <p:nvPicPr>
          <p:cNvPr id="1026" name="Picture 2" descr="C:\Users\Росс\Pictures\robot-component\aud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772816"/>
            <a:ext cx="3568700" cy="2254250"/>
          </a:xfrm>
          <a:prstGeom prst="rect">
            <a:avLst/>
          </a:prstGeom>
          <a:noFill/>
          <a:extLst>
            <a:ext uri="{909E8E84-426E-40DD-AFC4-6F175D3DCCD1}">
              <a14:hiddenFill xmlns:a14="http://schemas.microsoft.com/office/drawing/2010/main">
                <a:solidFill>
                  <a:srgbClr val="FFFFFF"/>
                </a:solidFill>
              </a14:hiddenFill>
            </a:ext>
          </a:extLst>
        </p:spPr>
      </p:pic>
      <p:sp>
        <p:nvSpPr>
          <p:cNvPr id="8" name="Подзаголовок 2"/>
          <p:cNvSpPr txBox="1">
            <a:spLocks/>
          </p:cNvSpPr>
          <p:nvPr/>
        </p:nvSpPr>
        <p:spPr>
          <a:xfrm>
            <a:off x="500328" y="1531789"/>
            <a:ext cx="3888432" cy="136815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800" b="1" dirty="0">
                <a:solidFill>
                  <a:schemeClr val="tx1"/>
                </a:solidFill>
              </a:rPr>
              <a:t>Audio system + Motion Sensor</a:t>
            </a:r>
            <a:endParaRPr lang="ru-RU" sz="2800" b="1" dirty="0">
              <a:solidFill>
                <a:schemeClr val="tx1"/>
              </a:solidFill>
            </a:endParaRPr>
          </a:p>
        </p:txBody>
      </p:sp>
    </p:spTree>
    <p:extLst>
      <p:ext uri="{BB962C8B-B14F-4D97-AF65-F5344CB8AC3E}">
        <p14:creationId xmlns:p14="http://schemas.microsoft.com/office/powerpoint/2010/main" val="11663952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764704"/>
            <a:ext cx="5760640" cy="864096"/>
          </a:xfrm>
        </p:spPr>
        <p:txBody>
          <a:bodyPr>
            <a:normAutofit fontScale="90000"/>
          </a:bodyPr>
          <a:lstStyle/>
          <a:p>
            <a:pPr algn="l"/>
            <a:r>
              <a:rPr lang="en-US" b="1" cap="all" dirty="0"/>
              <a:t>Components of robot </a:t>
            </a:r>
            <a:endParaRPr lang="ru-RU" b="1" cap="all" dirty="0"/>
          </a:p>
        </p:txBody>
      </p:sp>
      <p:sp>
        <p:nvSpPr>
          <p:cNvPr id="3" name="Подзаголовок 2"/>
          <p:cNvSpPr>
            <a:spLocks noGrp="1"/>
          </p:cNvSpPr>
          <p:nvPr>
            <p:ph type="subTitle" idx="1"/>
          </p:nvPr>
        </p:nvSpPr>
        <p:spPr>
          <a:xfrm>
            <a:off x="611560" y="3570388"/>
            <a:ext cx="3888432" cy="1298772"/>
          </a:xfrm>
        </p:spPr>
        <p:txBody>
          <a:bodyPr>
            <a:noAutofit/>
          </a:bodyPr>
          <a:lstStyle/>
          <a:p>
            <a:pPr algn="l"/>
            <a:r>
              <a:rPr lang="en-US" sz="2000" dirty="0">
                <a:solidFill>
                  <a:schemeClr val="tx1"/>
                </a:solidFill>
              </a:rPr>
              <a:t>Rotation of the corps relative to the legs within 10 degrees.</a:t>
            </a:r>
          </a:p>
          <a:p>
            <a:pPr algn="l"/>
            <a:r>
              <a:rPr lang="en-US" sz="2000" dirty="0">
                <a:solidFill>
                  <a:schemeClr val="tx1"/>
                </a:solidFill>
              </a:rPr>
              <a:t>Delivery and installation - </a:t>
            </a:r>
            <a:r>
              <a:rPr lang="en-US" sz="2000" dirty="0" smtClean="0">
                <a:solidFill>
                  <a:schemeClr val="tx1"/>
                </a:solidFill>
              </a:rPr>
              <a:t>18 </a:t>
            </a:r>
            <a:r>
              <a:rPr lang="en-US" sz="2000" dirty="0">
                <a:solidFill>
                  <a:schemeClr val="tx1"/>
                </a:solidFill>
              </a:rPr>
              <a:t>days.</a:t>
            </a:r>
            <a:endParaRPr lang="ru-RU" sz="2000" dirty="0">
              <a:solidFill>
                <a:schemeClr val="tx1"/>
              </a:solidFill>
            </a:endParaRPr>
          </a:p>
        </p:txBody>
      </p:sp>
      <p:sp>
        <p:nvSpPr>
          <p:cNvPr id="6" name="Подзаголовок 2"/>
          <p:cNvSpPr txBox="1">
            <a:spLocks/>
          </p:cNvSpPr>
          <p:nvPr/>
        </p:nvSpPr>
        <p:spPr>
          <a:xfrm>
            <a:off x="6084168" y="4725144"/>
            <a:ext cx="2272556"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ru-RU" sz="2800" b="1" dirty="0">
                <a:solidFill>
                  <a:schemeClr val="tx1"/>
                </a:solidFill>
              </a:rPr>
              <a:t>4224</a:t>
            </a:r>
            <a:r>
              <a:rPr lang="en-US" sz="2800" b="1" dirty="0" smtClean="0">
                <a:solidFill>
                  <a:schemeClr val="tx1"/>
                </a:solidFill>
              </a:rPr>
              <a:t> </a:t>
            </a:r>
            <a:r>
              <a:rPr lang="en-US" sz="2800" b="1" dirty="0">
                <a:solidFill>
                  <a:schemeClr val="tx1"/>
                </a:solidFill>
              </a:rPr>
              <a:t>$.</a:t>
            </a:r>
            <a:endParaRPr lang="ru-RU" sz="2800" b="1" dirty="0">
              <a:solidFill>
                <a:schemeClr val="tx1"/>
              </a:solidFill>
            </a:endParaRPr>
          </a:p>
        </p:txBody>
      </p:sp>
      <p:sp>
        <p:nvSpPr>
          <p:cNvPr id="8" name="Подзаголовок 2"/>
          <p:cNvSpPr txBox="1">
            <a:spLocks/>
          </p:cNvSpPr>
          <p:nvPr/>
        </p:nvSpPr>
        <p:spPr>
          <a:xfrm>
            <a:off x="500328" y="1531789"/>
            <a:ext cx="3888432" cy="136815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800" b="1" dirty="0">
                <a:solidFill>
                  <a:schemeClr val="tx1"/>
                </a:solidFill>
              </a:rPr>
              <a:t>Torso: rotation</a:t>
            </a:r>
            <a:endParaRPr lang="ru-RU" sz="2800" b="1" dirty="0">
              <a:solidFill>
                <a:schemeClr val="tx1"/>
              </a:solidFill>
            </a:endParaRPr>
          </a:p>
        </p:txBody>
      </p:sp>
      <p:pic>
        <p:nvPicPr>
          <p:cNvPr id="2050" name="Picture 2" descr="C:\Users\Росс\Pictures\robot-component\torse-sit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628800"/>
            <a:ext cx="2047875" cy="273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2313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764704"/>
            <a:ext cx="5760640" cy="864096"/>
          </a:xfrm>
        </p:spPr>
        <p:txBody>
          <a:bodyPr>
            <a:normAutofit fontScale="90000"/>
          </a:bodyPr>
          <a:lstStyle/>
          <a:p>
            <a:pPr algn="l"/>
            <a:r>
              <a:rPr lang="en-US" b="1" cap="all" dirty="0"/>
              <a:t>Components of robot </a:t>
            </a:r>
            <a:endParaRPr lang="ru-RU" b="1" cap="all" dirty="0"/>
          </a:p>
        </p:txBody>
      </p:sp>
      <p:sp>
        <p:nvSpPr>
          <p:cNvPr id="3" name="Подзаголовок 2"/>
          <p:cNvSpPr>
            <a:spLocks noGrp="1"/>
          </p:cNvSpPr>
          <p:nvPr>
            <p:ph type="subTitle" idx="1"/>
          </p:nvPr>
        </p:nvSpPr>
        <p:spPr>
          <a:xfrm>
            <a:off x="611560" y="3570388"/>
            <a:ext cx="3888432" cy="1946844"/>
          </a:xfrm>
        </p:spPr>
        <p:txBody>
          <a:bodyPr>
            <a:noAutofit/>
          </a:bodyPr>
          <a:lstStyle/>
          <a:p>
            <a:pPr algn="l"/>
            <a:r>
              <a:rPr lang="en-US" sz="2000" dirty="0">
                <a:solidFill>
                  <a:schemeClr val="tx1"/>
                </a:solidFill>
              </a:rPr>
              <a:t>Movement of the corps forward, </a:t>
            </a:r>
            <a:r>
              <a:rPr lang="en-US" sz="2000" dirty="0" smtClean="0">
                <a:solidFill>
                  <a:schemeClr val="tx1"/>
                </a:solidFill>
              </a:rPr>
              <a:t>backward relative </a:t>
            </a:r>
            <a:r>
              <a:rPr lang="en-US" sz="2000" dirty="0">
                <a:solidFill>
                  <a:schemeClr val="tx1"/>
                </a:solidFill>
              </a:rPr>
              <a:t>to the legs within 10 degrees.</a:t>
            </a:r>
          </a:p>
          <a:p>
            <a:pPr algn="l"/>
            <a:r>
              <a:rPr lang="en-US" sz="2000" dirty="0">
                <a:solidFill>
                  <a:schemeClr val="tx1"/>
                </a:solidFill>
              </a:rPr>
              <a:t>Delivery and installation - </a:t>
            </a:r>
            <a:r>
              <a:rPr lang="en-US" sz="2000" dirty="0" smtClean="0">
                <a:solidFill>
                  <a:schemeClr val="tx1"/>
                </a:solidFill>
              </a:rPr>
              <a:t>18 </a:t>
            </a:r>
            <a:r>
              <a:rPr lang="en-US" sz="2000" dirty="0">
                <a:solidFill>
                  <a:schemeClr val="tx1"/>
                </a:solidFill>
              </a:rPr>
              <a:t>days.</a:t>
            </a:r>
            <a:endParaRPr lang="ru-RU" sz="2000" dirty="0">
              <a:solidFill>
                <a:schemeClr val="tx1"/>
              </a:solidFill>
            </a:endParaRPr>
          </a:p>
        </p:txBody>
      </p:sp>
      <p:sp>
        <p:nvSpPr>
          <p:cNvPr id="6" name="Подзаголовок 2"/>
          <p:cNvSpPr txBox="1">
            <a:spLocks/>
          </p:cNvSpPr>
          <p:nvPr/>
        </p:nvSpPr>
        <p:spPr>
          <a:xfrm>
            <a:off x="6084168" y="4725144"/>
            <a:ext cx="2272556"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ru-RU" sz="2800" b="1" dirty="0">
                <a:solidFill>
                  <a:schemeClr val="tx1"/>
                </a:solidFill>
              </a:rPr>
              <a:t>8800</a:t>
            </a:r>
            <a:r>
              <a:rPr lang="en-US" sz="2800" b="1" dirty="0" smtClean="0">
                <a:solidFill>
                  <a:schemeClr val="tx1"/>
                </a:solidFill>
              </a:rPr>
              <a:t> </a:t>
            </a:r>
            <a:r>
              <a:rPr lang="en-US" sz="2800" b="1" dirty="0">
                <a:solidFill>
                  <a:schemeClr val="tx1"/>
                </a:solidFill>
              </a:rPr>
              <a:t>$.</a:t>
            </a:r>
            <a:endParaRPr lang="ru-RU" sz="2800" b="1" dirty="0">
              <a:solidFill>
                <a:schemeClr val="tx1"/>
              </a:solidFill>
            </a:endParaRPr>
          </a:p>
        </p:txBody>
      </p:sp>
      <p:sp>
        <p:nvSpPr>
          <p:cNvPr id="8" name="Подзаголовок 2"/>
          <p:cNvSpPr txBox="1">
            <a:spLocks/>
          </p:cNvSpPr>
          <p:nvPr/>
        </p:nvSpPr>
        <p:spPr>
          <a:xfrm>
            <a:off x="500328" y="1531789"/>
            <a:ext cx="3888432" cy="136815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800" b="1" dirty="0">
                <a:solidFill>
                  <a:schemeClr val="tx1"/>
                </a:solidFill>
              </a:rPr>
              <a:t>Torso: move forward, backward</a:t>
            </a:r>
            <a:endParaRPr lang="ru-RU" sz="2800" b="1" dirty="0">
              <a:solidFill>
                <a:schemeClr val="tx1"/>
              </a:solidFill>
            </a:endParaRPr>
          </a:p>
        </p:txBody>
      </p:sp>
      <p:pic>
        <p:nvPicPr>
          <p:cNvPr id="2050" name="Picture 2" descr="C:\Users\Росс\Pictures\robot-component\torse-sit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628800"/>
            <a:ext cx="2047875" cy="273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168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764704"/>
            <a:ext cx="5760640" cy="864096"/>
          </a:xfrm>
        </p:spPr>
        <p:txBody>
          <a:bodyPr>
            <a:normAutofit fontScale="90000"/>
          </a:bodyPr>
          <a:lstStyle/>
          <a:p>
            <a:pPr algn="l"/>
            <a:r>
              <a:rPr lang="en-US" b="1" cap="all" dirty="0"/>
              <a:t>Components of robot </a:t>
            </a:r>
            <a:endParaRPr lang="ru-RU" b="1" cap="all" dirty="0"/>
          </a:p>
        </p:txBody>
      </p:sp>
      <p:sp>
        <p:nvSpPr>
          <p:cNvPr id="3" name="Подзаголовок 2"/>
          <p:cNvSpPr>
            <a:spLocks noGrp="1"/>
          </p:cNvSpPr>
          <p:nvPr>
            <p:ph type="subTitle" idx="1"/>
          </p:nvPr>
        </p:nvSpPr>
        <p:spPr>
          <a:xfrm>
            <a:off x="611560" y="3570388"/>
            <a:ext cx="3888432" cy="1802828"/>
          </a:xfrm>
        </p:spPr>
        <p:txBody>
          <a:bodyPr>
            <a:noAutofit/>
          </a:bodyPr>
          <a:lstStyle/>
          <a:p>
            <a:pPr algn="l"/>
            <a:r>
              <a:rPr lang="en-US" sz="2000" dirty="0">
                <a:solidFill>
                  <a:schemeClr val="tx1"/>
                </a:solidFill>
              </a:rPr>
              <a:t>Movement of the corps forward, backward, and rotation of the corps relative to the legs within 10 degrees.</a:t>
            </a:r>
          </a:p>
          <a:p>
            <a:pPr algn="l"/>
            <a:r>
              <a:rPr lang="en-US" sz="2000" dirty="0">
                <a:solidFill>
                  <a:schemeClr val="tx1"/>
                </a:solidFill>
              </a:rPr>
              <a:t>Delivery and installation - </a:t>
            </a:r>
            <a:r>
              <a:rPr lang="en-US" sz="2000" dirty="0" smtClean="0">
                <a:solidFill>
                  <a:schemeClr val="tx1"/>
                </a:solidFill>
              </a:rPr>
              <a:t>20 </a:t>
            </a:r>
            <a:r>
              <a:rPr lang="en-US" sz="2000" dirty="0">
                <a:solidFill>
                  <a:schemeClr val="tx1"/>
                </a:solidFill>
              </a:rPr>
              <a:t>days.</a:t>
            </a:r>
            <a:endParaRPr lang="ru-RU" sz="2000" dirty="0">
              <a:solidFill>
                <a:schemeClr val="tx1"/>
              </a:solidFill>
            </a:endParaRPr>
          </a:p>
        </p:txBody>
      </p:sp>
      <p:sp>
        <p:nvSpPr>
          <p:cNvPr id="6" name="Подзаголовок 2"/>
          <p:cNvSpPr txBox="1">
            <a:spLocks/>
          </p:cNvSpPr>
          <p:nvPr/>
        </p:nvSpPr>
        <p:spPr>
          <a:xfrm>
            <a:off x="6084168" y="4725144"/>
            <a:ext cx="2272556"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ru-RU" sz="2800" b="1" dirty="0">
                <a:solidFill>
                  <a:schemeClr val="tx1"/>
                </a:solidFill>
              </a:rPr>
              <a:t>11440</a:t>
            </a:r>
            <a:r>
              <a:rPr lang="en-US" sz="2800" b="1" dirty="0" smtClean="0">
                <a:solidFill>
                  <a:schemeClr val="tx1"/>
                </a:solidFill>
              </a:rPr>
              <a:t> </a:t>
            </a:r>
            <a:r>
              <a:rPr lang="en-US" sz="2800" b="1" dirty="0">
                <a:solidFill>
                  <a:schemeClr val="tx1"/>
                </a:solidFill>
              </a:rPr>
              <a:t>$.</a:t>
            </a:r>
            <a:endParaRPr lang="ru-RU" sz="2800" b="1" dirty="0">
              <a:solidFill>
                <a:schemeClr val="tx1"/>
              </a:solidFill>
            </a:endParaRPr>
          </a:p>
        </p:txBody>
      </p:sp>
      <p:sp>
        <p:nvSpPr>
          <p:cNvPr id="8" name="Подзаголовок 2"/>
          <p:cNvSpPr txBox="1">
            <a:spLocks/>
          </p:cNvSpPr>
          <p:nvPr/>
        </p:nvSpPr>
        <p:spPr>
          <a:xfrm>
            <a:off x="500328" y="1531789"/>
            <a:ext cx="3888432" cy="136815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800" b="1" dirty="0">
                <a:solidFill>
                  <a:schemeClr val="tx1"/>
                </a:solidFill>
              </a:rPr>
              <a:t>Torso: forward, backward, and rotation</a:t>
            </a:r>
            <a:endParaRPr lang="ru-RU" sz="2800" b="1" dirty="0">
              <a:solidFill>
                <a:schemeClr val="tx1"/>
              </a:solidFill>
            </a:endParaRPr>
          </a:p>
        </p:txBody>
      </p:sp>
      <p:pic>
        <p:nvPicPr>
          <p:cNvPr id="2050" name="Picture 2" descr="C:\Users\Росс\Pictures\robot-component\torse-sit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628800"/>
            <a:ext cx="2047875" cy="273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0950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764704"/>
            <a:ext cx="5760640" cy="864096"/>
          </a:xfrm>
        </p:spPr>
        <p:txBody>
          <a:bodyPr>
            <a:normAutofit fontScale="90000"/>
          </a:bodyPr>
          <a:lstStyle/>
          <a:p>
            <a:pPr algn="l"/>
            <a:r>
              <a:rPr lang="en-US" b="1" cap="all" dirty="0"/>
              <a:t>Components of robot </a:t>
            </a:r>
            <a:endParaRPr lang="ru-RU" b="1" cap="all" dirty="0"/>
          </a:p>
        </p:txBody>
      </p:sp>
      <p:sp>
        <p:nvSpPr>
          <p:cNvPr id="3" name="Подзаголовок 2"/>
          <p:cNvSpPr>
            <a:spLocks noGrp="1"/>
          </p:cNvSpPr>
          <p:nvPr>
            <p:ph type="subTitle" idx="1"/>
          </p:nvPr>
        </p:nvSpPr>
        <p:spPr>
          <a:xfrm>
            <a:off x="611560" y="3570388"/>
            <a:ext cx="3888432" cy="1802828"/>
          </a:xfrm>
        </p:spPr>
        <p:txBody>
          <a:bodyPr>
            <a:noAutofit/>
          </a:bodyPr>
          <a:lstStyle/>
          <a:p>
            <a:pPr algn="l"/>
            <a:r>
              <a:rPr lang="en-US" sz="2000" dirty="0">
                <a:solidFill>
                  <a:schemeClr val="tx1"/>
                </a:solidFill>
              </a:rPr>
              <a:t>Palm movement up and down 10 degrees.</a:t>
            </a:r>
          </a:p>
          <a:p>
            <a:pPr algn="l"/>
            <a:r>
              <a:rPr lang="en-US" sz="2000" dirty="0">
                <a:solidFill>
                  <a:schemeClr val="tx1"/>
                </a:solidFill>
              </a:rPr>
              <a:t>Delivery and installation - </a:t>
            </a:r>
            <a:r>
              <a:rPr lang="en-US" sz="2000" dirty="0" smtClean="0">
                <a:solidFill>
                  <a:schemeClr val="tx1"/>
                </a:solidFill>
              </a:rPr>
              <a:t>12 </a:t>
            </a:r>
            <a:r>
              <a:rPr lang="en-US" sz="2000" dirty="0">
                <a:solidFill>
                  <a:schemeClr val="tx1"/>
                </a:solidFill>
              </a:rPr>
              <a:t>days.</a:t>
            </a:r>
            <a:endParaRPr lang="ru-RU" sz="2000" dirty="0">
              <a:solidFill>
                <a:schemeClr val="tx1"/>
              </a:solidFill>
            </a:endParaRPr>
          </a:p>
        </p:txBody>
      </p:sp>
      <p:sp>
        <p:nvSpPr>
          <p:cNvPr id="6" name="Подзаголовок 2"/>
          <p:cNvSpPr txBox="1">
            <a:spLocks/>
          </p:cNvSpPr>
          <p:nvPr/>
        </p:nvSpPr>
        <p:spPr>
          <a:xfrm>
            <a:off x="6084168" y="4725144"/>
            <a:ext cx="2272556"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ru-RU" sz="2800" b="1" dirty="0">
                <a:solidFill>
                  <a:schemeClr val="tx1"/>
                </a:solidFill>
              </a:rPr>
              <a:t>1408</a:t>
            </a:r>
            <a:r>
              <a:rPr lang="en-US" sz="2800" b="1" dirty="0" smtClean="0">
                <a:solidFill>
                  <a:schemeClr val="tx1"/>
                </a:solidFill>
              </a:rPr>
              <a:t> </a:t>
            </a:r>
            <a:r>
              <a:rPr lang="en-US" sz="2800" b="1" dirty="0">
                <a:solidFill>
                  <a:schemeClr val="tx1"/>
                </a:solidFill>
              </a:rPr>
              <a:t>$.</a:t>
            </a:r>
            <a:endParaRPr lang="ru-RU" sz="2800" b="1" dirty="0">
              <a:solidFill>
                <a:schemeClr val="tx1"/>
              </a:solidFill>
            </a:endParaRPr>
          </a:p>
        </p:txBody>
      </p:sp>
      <p:sp>
        <p:nvSpPr>
          <p:cNvPr id="8" name="Подзаголовок 2"/>
          <p:cNvSpPr txBox="1">
            <a:spLocks/>
          </p:cNvSpPr>
          <p:nvPr/>
        </p:nvSpPr>
        <p:spPr>
          <a:xfrm>
            <a:off x="500328" y="1531789"/>
            <a:ext cx="3888432" cy="136815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800" b="1" dirty="0">
                <a:solidFill>
                  <a:schemeClr val="tx1"/>
                </a:solidFill>
              </a:rPr>
              <a:t>Palms: Up and Down</a:t>
            </a:r>
            <a:endParaRPr lang="ru-RU" sz="2800" b="1" dirty="0">
              <a:solidFill>
                <a:schemeClr val="tx1"/>
              </a:solidFill>
            </a:endParaRPr>
          </a:p>
        </p:txBody>
      </p:sp>
      <p:pic>
        <p:nvPicPr>
          <p:cNvPr id="3074" name="Picture 2" descr="C:\Users\Росс\Pictures\robot-component\arm-sit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0649" y="1916832"/>
            <a:ext cx="2886075"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7973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764704"/>
            <a:ext cx="5760640" cy="864096"/>
          </a:xfrm>
        </p:spPr>
        <p:txBody>
          <a:bodyPr>
            <a:normAutofit fontScale="90000"/>
          </a:bodyPr>
          <a:lstStyle/>
          <a:p>
            <a:pPr algn="l"/>
            <a:r>
              <a:rPr lang="en-US" b="1" cap="all" dirty="0"/>
              <a:t>Components of robot </a:t>
            </a:r>
            <a:endParaRPr lang="ru-RU" b="1" cap="all" dirty="0"/>
          </a:p>
        </p:txBody>
      </p:sp>
      <p:sp>
        <p:nvSpPr>
          <p:cNvPr id="3" name="Подзаголовок 2"/>
          <p:cNvSpPr>
            <a:spLocks noGrp="1"/>
          </p:cNvSpPr>
          <p:nvPr>
            <p:ph type="subTitle" idx="1"/>
          </p:nvPr>
        </p:nvSpPr>
        <p:spPr>
          <a:xfrm>
            <a:off x="611560" y="4149080"/>
            <a:ext cx="3888432" cy="1224136"/>
          </a:xfrm>
        </p:spPr>
        <p:txBody>
          <a:bodyPr>
            <a:noAutofit/>
          </a:bodyPr>
          <a:lstStyle/>
          <a:p>
            <a:pPr algn="l"/>
            <a:r>
              <a:rPr lang="en-US" sz="2000" dirty="0">
                <a:solidFill>
                  <a:schemeClr val="tx1"/>
                </a:solidFill>
              </a:rPr>
              <a:t>Rotation of hand within 10 degrees.</a:t>
            </a:r>
          </a:p>
          <a:p>
            <a:pPr algn="l"/>
            <a:r>
              <a:rPr lang="en-US" sz="2000" dirty="0">
                <a:solidFill>
                  <a:schemeClr val="tx1"/>
                </a:solidFill>
              </a:rPr>
              <a:t>Delivery and installation - </a:t>
            </a:r>
            <a:r>
              <a:rPr lang="en-US" sz="2000" dirty="0" smtClean="0">
                <a:solidFill>
                  <a:schemeClr val="tx1"/>
                </a:solidFill>
              </a:rPr>
              <a:t>10 </a:t>
            </a:r>
            <a:r>
              <a:rPr lang="en-US" sz="2000" dirty="0">
                <a:solidFill>
                  <a:schemeClr val="tx1"/>
                </a:solidFill>
              </a:rPr>
              <a:t>days.</a:t>
            </a:r>
            <a:endParaRPr lang="ru-RU" sz="2000" dirty="0">
              <a:solidFill>
                <a:schemeClr val="tx1"/>
              </a:solidFill>
            </a:endParaRPr>
          </a:p>
        </p:txBody>
      </p:sp>
      <p:sp>
        <p:nvSpPr>
          <p:cNvPr id="6" name="Подзаголовок 2"/>
          <p:cNvSpPr txBox="1">
            <a:spLocks/>
          </p:cNvSpPr>
          <p:nvPr/>
        </p:nvSpPr>
        <p:spPr>
          <a:xfrm>
            <a:off x="6084168" y="4725144"/>
            <a:ext cx="2272556"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ru-RU" sz="2800" b="1" dirty="0">
                <a:solidFill>
                  <a:schemeClr val="tx1"/>
                </a:solidFill>
              </a:rPr>
              <a:t>1408</a:t>
            </a:r>
            <a:r>
              <a:rPr lang="en-US" sz="2800" b="1" dirty="0" smtClean="0">
                <a:solidFill>
                  <a:schemeClr val="tx1"/>
                </a:solidFill>
              </a:rPr>
              <a:t> </a:t>
            </a:r>
            <a:r>
              <a:rPr lang="en-US" sz="2800" b="1" dirty="0">
                <a:solidFill>
                  <a:schemeClr val="tx1"/>
                </a:solidFill>
              </a:rPr>
              <a:t>$.</a:t>
            </a:r>
            <a:endParaRPr lang="ru-RU" sz="2800" b="1" dirty="0">
              <a:solidFill>
                <a:schemeClr val="tx1"/>
              </a:solidFill>
            </a:endParaRPr>
          </a:p>
        </p:txBody>
      </p:sp>
      <p:sp>
        <p:nvSpPr>
          <p:cNvPr id="8" name="Подзаголовок 2"/>
          <p:cNvSpPr txBox="1">
            <a:spLocks/>
          </p:cNvSpPr>
          <p:nvPr/>
        </p:nvSpPr>
        <p:spPr>
          <a:xfrm>
            <a:off x="500328" y="1531789"/>
            <a:ext cx="3888432" cy="136815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800" b="1" dirty="0">
                <a:solidFill>
                  <a:schemeClr val="tx1"/>
                </a:solidFill>
              </a:rPr>
              <a:t>Palm: rotation</a:t>
            </a:r>
            <a:endParaRPr lang="ru-RU" sz="2800" b="1" dirty="0">
              <a:solidFill>
                <a:schemeClr val="tx1"/>
              </a:solidFill>
            </a:endParaRPr>
          </a:p>
        </p:txBody>
      </p:sp>
      <p:pic>
        <p:nvPicPr>
          <p:cNvPr id="3074" name="Picture 2" descr="C:\Users\Росс\Pictures\robot-component\arm-sit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0649" y="1916832"/>
            <a:ext cx="2886075"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860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548680"/>
            <a:ext cx="4896544" cy="1872208"/>
          </a:xfrm>
        </p:spPr>
        <p:txBody>
          <a:bodyPr>
            <a:normAutofit fontScale="90000"/>
          </a:bodyPr>
          <a:lstStyle/>
          <a:p>
            <a:pPr algn="l"/>
            <a:r>
              <a:rPr lang="en-US" b="1" cap="all" dirty="0" smtClean="0"/>
              <a:t>DALEK </a:t>
            </a:r>
            <a:r>
              <a:rPr lang="en-US" b="1" cap="all" dirty="0"/>
              <a:t>- A replica of the robot in a human growth.</a:t>
            </a:r>
            <a:r>
              <a:rPr lang="ru-RU" b="1" cap="all" dirty="0"/>
              <a:t/>
            </a:r>
            <a:br>
              <a:rPr lang="ru-RU" b="1" cap="all" dirty="0"/>
            </a:br>
            <a:endParaRPr lang="ru-RU" b="1" cap="all" dirty="0"/>
          </a:p>
        </p:txBody>
      </p:sp>
      <p:sp>
        <p:nvSpPr>
          <p:cNvPr id="3" name="Подзаголовок 2"/>
          <p:cNvSpPr>
            <a:spLocks noGrp="1"/>
          </p:cNvSpPr>
          <p:nvPr>
            <p:ph type="subTitle" idx="1"/>
          </p:nvPr>
        </p:nvSpPr>
        <p:spPr>
          <a:xfrm>
            <a:off x="539552" y="3596188"/>
            <a:ext cx="4502224" cy="2376264"/>
          </a:xfrm>
        </p:spPr>
        <p:txBody>
          <a:bodyPr>
            <a:noAutofit/>
          </a:bodyPr>
          <a:lstStyle/>
          <a:p>
            <a:pPr algn="l"/>
            <a:r>
              <a:rPr lang="en-US" sz="2400" dirty="0">
                <a:solidFill>
                  <a:schemeClr val="tx1"/>
                </a:solidFill>
              </a:rPr>
              <a:t>Imagine the surprise of your guests when they see </a:t>
            </a:r>
            <a:r>
              <a:rPr lang="en-US" sz="2400" dirty="0" smtClean="0">
                <a:solidFill>
                  <a:schemeClr val="tx1"/>
                </a:solidFill>
              </a:rPr>
              <a:t>the </a:t>
            </a:r>
            <a:r>
              <a:rPr lang="en-US" sz="2400" dirty="0">
                <a:solidFill>
                  <a:schemeClr val="tx1"/>
                </a:solidFill>
              </a:rPr>
              <a:t>known </a:t>
            </a:r>
            <a:r>
              <a:rPr lang="en-US" sz="2400" dirty="0" smtClean="0">
                <a:solidFill>
                  <a:schemeClr val="tx1"/>
                </a:solidFill>
              </a:rPr>
              <a:t>model of </a:t>
            </a:r>
            <a:r>
              <a:rPr lang="en-US" sz="2400" dirty="0">
                <a:solidFill>
                  <a:schemeClr val="tx1"/>
                </a:solidFill>
              </a:rPr>
              <a:t>the robot </a:t>
            </a:r>
            <a:r>
              <a:rPr lang="en-US" sz="2400" dirty="0" smtClean="0">
                <a:solidFill>
                  <a:schemeClr val="tx1"/>
                </a:solidFill>
              </a:rPr>
              <a:t>in a </a:t>
            </a:r>
            <a:r>
              <a:rPr lang="en-US" sz="2400" dirty="0">
                <a:solidFill>
                  <a:schemeClr val="tx1"/>
                </a:solidFill>
              </a:rPr>
              <a:t>human </a:t>
            </a:r>
            <a:r>
              <a:rPr lang="en-US" sz="2400" dirty="0" smtClean="0">
                <a:solidFill>
                  <a:schemeClr val="tx1"/>
                </a:solidFill>
              </a:rPr>
              <a:t>growth </a:t>
            </a:r>
            <a:r>
              <a:rPr lang="en-US" sz="2400" dirty="0">
                <a:solidFill>
                  <a:schemeClr val="tx1"/>
                </a:solidFill>
              </a:rPr>
              <a:t>in your </a:t>
            </a:r>
            <a:r>
              <a:rPr lang="en-US" sz="2400" dirty="0" smtClean="0">
                <a:solidFill>
                  <a:schemeClr val="tx1"/>
                </a:solidFill>
              </a:rPr>
              <a:t>hallway.</a:t>
            </a:r>
            <a:endParaRPr lang="ru-RU" sz="2400" dirty="0">
              <a:solidFill>
                <a:schemeClr val="tx1"/>
              </a:solidFill>
            </a:endParaRPr>
          </a:p>
        </p:txBody>
      </p:sp>
      <p:pic>
        <p:nvPicPr>
          <p:cNvPr id="3074" name="Picture 2" descr="C:\Users\Росс\Pictures\Новая папка\dale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44943"/>
            <a:ext cx="3106663" cy="5727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421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764704"/>
            <a:ext cx="5760640" cy="864096"/>
          </a:xfrm>
        </p:spPr>
        <p:txBody>
          <a:bodyPr>
            <a:normAutofit fontScale="90000"/>
          </a:bodyPr>
          <a:lstStyle/>
          <a:p>
            <a:pPr algn="l"/>
            <a:r>
              <a:rPr lang="en-US" b="1" cap="all" dirty="0"/>
              <a:t>Components of robot </a:t>
            </a:r>
            <a:endParaRPr lang="ru-RU" b="1" cap="all" dirty="0"/>
          </a:p>
        </p:txBody>
      </p:sp>
      <p:sp>
        <p:nvSpPr>
          <p:cNvPr id="3" name="Подзаголовок 2"/>
          <p:cNvSpPr>
            <a:spLocks noGrp="1"/>
          </p:cNvSpPr>
          <p:nvPr>
            <p:ph type="subTitle" idx="1"/>
          </p:nvPr>
        </p:nvSpPr>
        <p:spPr>
          <a:xfrm>
            <a:off x="611560" y="4002807"/>
            <a:ext cx="3888432" cy="1370409"/>
          </a:xfrm>
        </p:spPr>
        <p:txBody>
          <a:bodyPr>
            <a:noAutofit/>
          </a:bodyPr>
          <a:lstStyle/>
          <a:p>
            <a:pPr algn="l"/>
            <a:r>
              <a:rPr lang="en-US" sz="2000" dirty="0">
                <a:solidFill>
                  <a:schemeClr val="tx1"/>
                </a:solidFill>
              </a:rPr>
              <a:t>Rotation of hand within 10 degrees and move up and down 10 degrees.</a:t>
            </a:r>
          </a:p>
          <a:p>
            <a:pPr algn="l"/>
            <a:r>
              <a:rPr lang="en-US" sz="2000" dirty="0">
                <a:solidFill>
                  <a:schemeClr val="tx1"/>
                </a:solidFill>
              </a:rPr>
              <a:t>Delivery and installation - </a:t>
            </a:r>
            <a:r>
              <a:rPr lang="en-US" sz="2000" dirty="0" smtClean="0">
                <a:solidFill>
                  <a:schemeClr val="tx1"/>
                </a:solidFill>
              </a:rPr>
              <a:t>12 </a:t>
            </a:r>
            <a:r>
              <a:rPr lang="en-US" sz="2000" dirty="0">
                <a:solidFill>
                  <a:schemeClr val="tx1"/>
                </a:solidFill>
              </a:rPr>
              <a:t>days.</a:t>
            </a:r>
            <a:endParaRPr lang="ru-RU" sz="2000" dirty="0">
              <a:solidFill>
                <a:schemeClr val="tx1"/>
              </a:solidFill>
            </a:endParaRPr>
          </a:p>
        </p:txBody>
      </p:sp>
      <p:sp>
        <p:nvSpPr>
          <p:cNvPr id="6" name="Подзаголовок 2"/>
          <p:cNvSpPr txBox="1">
            <a:spLocks/>
          </p:cNvSpPr>
          <p:nvPr/>
        </p:nvSpPr>
        <p:spPr>
          <a:xfrm>
            <a:off x="6084168" y="4725144"/>
            <a:ext cx="2272556"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ru-RU" sz="2800" b="1" dirty="0">
                <a:solidFill>
                  <a:schemeClr val="tx1"/>
                </a:solidFill>
              </a:rPr>
              <a:t>2464</a:t>
            </a:r>
            <a:r>
              <a:rPr lang="en-US" sz="2800" b="1" dirty="0" smtClean="0">
                <a:solidFill>
                  <a:schemeClr val="tx1"/>
                </a:solidFill>
              </a:rPr>
              <a:t> </a:t>
            </a:r>
            <a:r>
              <a:rPr lang="en-US" sz="2800" b="1" dirty="0">
                <a:solidFill>
                  <a:schemeClr val="tx1"/>
                </a:solidFill>
              </a:rPr>
              <a:t>$.</a:t>
            </a:r>
            <a:endParaRPr lang="ru-RU" sz="2800" b="1" dirty="0">
              <a:solidFill>
                <a:schemeClr val="tx1"/>
              </a:solidFill>
            </a:endParaRPr>
          </a:p>
        </p:txBody>
      </p:sp>
      <p:sp>
        <p:nvSpPr>
          <p:cNvPr id="8" name="Подзаголовок 2"/>
          <p:cNvSpPr txBox="1">
            <a:spLocks/>
          </p:cNvSpPr>
          <p:nvPr/>
        </p:nvSpPr>
        <p:spPr>
          <a:xfrm>
            <a:off x="500328" y="1531789"/>
            <a:ext cx="3888432" cy="136815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800" b="1" dirty="0">
                <a:solidFill>
                  <a:schemeClr val="tx1"/>
                </a:solidFill>
              </a:rPr>
              <a:t>Palm: up and down, and rotate</a:t>
            </a:r>
            <a:endParaRPr lang="ru-RU" sz="2800" b="1" dirty="0">
              <a:solidFill>
                <a:schemeClr val="tx1"/>
              </a:solidFill>
            </a:endParaRPr>
          </a:p>
        </p:txBody>
      </p:sp>
      <p:pic>
        <p:nvPicPr>
          <p:cNvPr id="3074" name="Picture 2" descr="C:\Users\Росс\Pictures\robot-component\arm-sit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0649" y="1916832"/>
            <a:ext cx="2886075"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6837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764704"/>
            <a:ext cx="5760640" cy="864096"/>
          </a:xfrm>
        </p:spPr>
        <p:txBody>
          <a:bodyPr>
            <a:normAutofit fontScale="90000"/>
          </a:bodyPr>
          <a:lstStyle/>
          <a:p>
            <a:pPr algn="l"/>
            <a:r>
              <a:rPr lang="en-US" b="1" cap="all" dirty="0"/>
              <a:t>Components of robot </a:t>
            </a:r>
            <a:endParaRPr lang="ru-RU" b="1" cap="all" dirty="0"/>
          </a:p>
        </p:txBody>
      </p:sp>
      <p:sp>
        <p:nvSpPr>
          <p:cNvPr id="3" name="Подзаголовок 2"/>
          <p:cNvSpPr>
            <a:spLocks noGrp="1"/>
          </p:cNvSpPr>
          <p:nvPr>
            <p:ph type="subTitle" idx="1"/>
          </p:nvPr>
        </p:nvSpPr>
        <p:spPr>
          <a:xfrm>
            <a:off x="611560" y="3570388"/>
            <a:ext cx="3888432" cy="1802828"/>
          </a:xfrm>
        </p:spPr>
        <p:txBody>
          <a:bodyPr>
            <a:noAutofit/>
          </a:bodyPr>
          <a:lstStyle/>
          <a:p>
            <a:pPr algn="l"/>
            <a:r>
              <a:rPr lang="en-US" sz="2000" dirty="0">
                <a:solidFill>
                  <a:schemeClr val="tx1"/>
                </a:solidFill>
              </a:rPr>
              <a:t>Flexible high-resolution display, which can be programmed to simulate facial expressions and speech </a:t>
            </a:r>
            <a:r>
              <a:rPr lang="en-US" sz="2000" dirty="0" smtClean="0">
                <a:solidFill>
                  <a:schemeClr val="tx1"/>
                </a:solidFill>
              </a:rPr>
              <a:t>of the robot</a:t>
            </a:r>
            <a:r>
              <a:rPr lang="en-US" sz="2000" dirty="0">
                <a:solidFill>
                  <a:schemeClr val="tx1"/>
                </a:solidFill>
              </a:rPr>
              <a:t>.</a:t>
            </a:r>
          </a:p>
          <a:p>
            <a:pPr algn="l"/>
            <a:r>
              <a:rPr lang="en-US" sz="2000" dirty="0">
                <a:solidFill>
                  <a:schemeClr val="tx1"/>
                </a:solidFill>
              </a:rPr>
              <a:t>Delivery and installation - </a:t>
            </a:r>
            <a:r>
              <a:rPr lang="en-US" sz="2000" dirty="0" smtClean="0">
                <a:solidFill>
                  <a:schemeClr val="tx1"/>
                </a:solidFill>
              </a:rPr>
              <a:t>25 </a:t>
            </a:r>
            <a:r>
              <a:rPr lang="en-US" sz="2000" dirty="0">
                <a:solidFill>
                  <a:schemeClr val="tx1"/>
                </a:solidFill>
              </a:rPr>
              <a:t>days.</a:t>
            </a:r>
            <a:endParaRPr lang="ru-RU" sz="2000" dirty="0">
              <a:solidFill>
                <a:schemeClr val="tx1"/>
              </a:solidFill>
            </a:endParaRPr>
          </a:p>
        </p:txBody>
      </p:sp>
      <p:sp>
        <p:nvSpPr>
          <p:cNvPr id="6" name="Подзаголовок 2"/>
          <p:cNvSpPr txBox="1">
            <a:spLocks/>
          </p:cNvSpPr>
          <p:nvPr/>
        </p:nvSpPr>
        <p:spPr>
          <a:xfrm>
            <a:off x="6084168" y="4725144"/>
            <a:ext cx="2272556"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ru-RU" sz="2800" b="1" dirty="0">
                <a:solidFill>
                  <a:schemeClr val="tx1"/>
                </a:solidFill>
              </a:rPr>
              <a:t>4576</a:t>
            </a:r>
            <a:r>
              <a:rPr lang="en-US" sz="2800" b="1" dirty="0" smtClean="0">
                <a:solidFill>
                  <a:schemeClr val="tx1"/>
                </a:solidFill>
              </a:rPr>
              <a:t> </a:t>
            </a:r>
            <a:r>
              <a:rPr lang="en-US" sz="2800" b="1" dirty="0">
                <a:solidFill>
                  <a:schemeClr val="tx1"/>
                </a:solidFill>
              </a:rPr>
              <a:t>$.</a:t>
            </a:r>
            <a:endParaRPr lang="ru-RU" sz="2800" b="1" dirty="0">
              <a:solidFill>
                <a:schemeClr val="tx1"/>
              </a:solidFill>
            </a:endParaRPr>
          </a:p>
        </p:txBody>
      </p:sp>
      <p:sp>
        <p:nvSpPr>
          <p:cNvPr id="8" name="Подзаголовок 2"/>
          <p:cNvSpPr txBox="1">
            <a:spLocks/>
          </p:cNvSpPr>
          <p:nvPr/>
        </p:nvSpPr>
        <p:spPr>
          <a:xfrm>
            <a:off x="500328" y="1531789"/>
            <a:ext cx="3888432" cy="136815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800" b="1" dirty="0">
                <a:solidFill>
                  <a:schemeClr val="tx1"/>
                </a:solidFill>
              </a:rPr>
              <a:t>The facial expression on display</a:t>
            </a:r>
            <a:endParaRPr lang="ru-RU" sz="2800" b="1" dirty="0">
              <a:solidFill>
                <a:schemeClr val="tx1"/>
              </a:solidFill>
            </a:endParaRPr>
          </a:p>
        </p:txBody>
      </p:sp>
      <p:pic>
        <p:nvPicPr>
          <p:cNvPr id="7172" name="Picture 4" descr="C:\Users\Росс\Pictures\robot-component\display-sit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8400" y="1472131"/>
            <a:ext cx="2305182" cy="3309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0915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764704"/>
            <a:ext cx="5760640" cy="864096"/>
          </a:xfrm>
        </p:spPr>
        <p:txBody>
          <a:bodyPr>
            <a:normAutofit fontScale="90000"/>
          </a:bodyPr>
          <a:lstStyle/>
          <a:p>
            <a:pPr algn="l"/>
            <a:r>
              <a:rPr lang="en-US" b="1" cap="all" dirty="0"/>
              <a:t>Components of robot </a:t>
            </a:r>
            <a:endParaRPr lang="ru-RU" b="1" cap="all" dirty="0"/>
          </a:p>
        </p:txBody>
      </p:sp>
      <p:sp>
        <p:nvSpPr>
          <p:cNvPr id="3" name="Подзаголовок 2"/>
          <p:cNvSpPr>
            <a:spLocks noGrp="1"/>
          </p:cNvSpPr>
          <p:nvPr>
            <p:ph type="subTitle" idx="1"/>
          </p:nvPr>
        </p:nvSpPr>
        <p:spPr>
          <a:xfrm>
            <a:off x="611560" y="3570388"/>
            <a:ext cx="3888432" cy="1802828"/>
          </a:xfrm>
        </p:spPr>
        <p:txBody>
          <a:bodyPr>
            <a:noAutofit/>
          </a:bodyPr>
          <a:lstStyle/>
          <a:p>
            <a:pPr algn="l"/>
            <a:r>
              <a:rPr lang="en-US" sz="2000" dirty="0">
                <a:solidFill>
                  <a:schemeClr val="tx1"/>
                </a:solidFill>
              </a:rPr>
              <a:t>Simple movement - no sound, no sync.</a:t>
            </a:r>
          </a:p>
          <a:p>
            <a:pPr algn="l"/>
            <a:r>
              <a:rPr lang="en-US" sz="2000" dirty="0">
                <a:solidFill>
                  <a:schemeClr val="tx1"/>
                </a:solidFill>
              </a:rPr>
              <a:t>Delivery and installation - </a:t>
            </a:r>
            <a:r>
              <a:rPr lang="en-US" sz="2000" dirty="0" smtClean="0">
                <a:solidFill>
                  <a:schemeClr val="tx1"/>
                </a:solidFill>
              </a:rPr>
              <a:t>9 </a:t>
            </a:r>
            <a:r>
              <a:rPr lang="en-US" sz="2000" dirty="0">
                <a:solidFill>
                  <a:schemeClr val="tx1"/>
                </a:solidFill>
              </a:rPr>
              <a:t>days.</a:t>
            </a:r>
            <a:endParaRPr lang="ru-RU" sz="2000" dirty="0">
              <a:solidFill>
                <a:schemeClr val="tx1"/>
              </a:solidFill>
            </a:endParaRPr>
          </a:p>
        </p:txBody>
      </p:sp>
      <p:sp>
        <p:nvSpPr>
          <p:cNvPr id="6" name="Подзаголовок 2"/>
          <p:cNvSpPr txBox="1">
            <a:spLocks/>
          </p:cNvSpPr>
          <p:nvPr/>
        </p:nvSpPr>
        <p:spPr>
          <a:xfrm>
            <a:off x="6084168" y="4725144"/>
            <a:ext cx="2272556"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ru-RU" sz="2800" b="1" dirty="0">
                <a:solidFill>
                  <a:schemeClr val="tx1"/>
                </a:solidFill>
              </a:rPr>
              <a:t>1584</a:t>
            </a:r>
            <a:r>
              <a:rPr lang="en-US" sz="2800" b="1" dirty="0" smtClean="0">
                <a:solidFill>
                  <a:schemeClr val="tx1"/>
                </a:solidFill>
              </a:rPr>
              <a:t> </a:t>
            </a:r>
            <a:r>
              <a:rPr lang="en-US" sz="2800" b="1" dirty="0">
                <a:solidFill>
                  <a:schemeClr val="tx1"/>
                </a:solidFill>
              </a:rPr>
              <a:t>$.</a:t>
            </a:r>
            <a:endParaRPr lang="ru-RU" sz="2800" b="1" dirty="0">
              <a:solidFill>
                <a:schemeClr val="tx1"/>
              </a:solidFill>
            </a:endParaRPr>
          </a:p>
        </p:txBody>
      </p:sp>
      <p:sp>
        <p:nvSpPr>
          <p:cNvPr id="8" name="Подзаголовок 2"/>
          <p:cNvSpPr txBox="1">
            <a:spLocks/>
          </p:cNvSpPr>
          <p:nvPr/>
        </p:nvSpPr>
        <p:spPr>
          <a:xfrm>
            <a:off x="500328" y="1531789"/>
            <a:ext cx="3888432" cy="136815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800" b="1" dirty="0">
                <a:solidFill>
                  <a:schemeClr val="tx1"/>
                </a:solidFill>
              </a:rPr>
              <a:t>A simple movement of jaws</a:t>
            </a:r>
            <a:endParaRPr lang="ru-RU" sz="2800" b="1" dirty="0">
              <a:solidFill>
                <a:schemeClr val="tx1"/>
              </a:solidFill>
            </a:endParaRPr>
          </a:p>
        </p:txBody>
      </p:sp>
      <p:pic>
        <p:nvPicPr>
          <p:cNvPr id="8194" name="Picture 2" descr="C:\Users\Росс\Pictures\robot-component\jaw-sit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5792" y="1524541"/>
            <a:ext cx="4306887"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6230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764704"/>
            <a:ext cx="5760640" cy="864096"/>
          </a:xfrm>
        </p:spPr>
        <p:txBody>
          <a:bodyPr>
            <a:normAutofit fontScale="90000"/>
          </a:bodyPr>
          <a:lstStyle/>
          <a:p>
            <a:pPr algn="l"/>
            <a:r>
              <a:rPr lang="en-US" b="1" cap="all" dirty="0"/>
              <a:t>Components of robot </a:t>
            </a:r>
            <a:endParaRPr lang="ru-RU" b="1" cap="all" dirty="0"/>
          </a:p>
        </p:txBody>
      </p:sp>
      <p:sp>
        <p:nvSpPr>
          <p:cNvPr id="3" name="Подзаголовок 2"/>
          <p:cNvSpPr>
            <a:spLocks noGrp="1"/>
          </p:cNvSpPr>
          <p:nvPr>
            <p:ph type="subTitle" idx="1"/>
          </p:nvPr>
        </p:nvSpPr>
        <p:spPr>
          <a:xfrm>
            <a:off x="611560" y="2899941"/>
            <a:ext cx="4608512" cy="2664296"/>
          </a:xfrm>
        </p:spPr>
        <p:txBody>
          <a:bodyPr>
            <a:noAutofit/>
          </a:bodyPr>
          <a:lstStyle/>
          <a:p>
            <a:pPr algn="l"/>
            <a:r>
              <a:rPr lang="en-US" sz="2000" dirty="0">
                <a:solidFill>
                  <a:schemeClr val="tx1"/>
                </a:solidFill>
              </a:rPr>
              <a:t>Details: jaws move in sync with the sound. </a:t>
            </a:r>
            <a:r>
              <a:rPr lang="en-US" sz="2000" dirty="0" smtClean="0">
                <a:solidFill>
                  <a:schemeClr val="tx1"/>
                </a:solidFill>
              </a:rPr>
              <a:t>Servo </a:t>
            </a:r>
            <a:r>
              <a:rPr lang="en-US" sz="2000" dirty="0">
                <a:solidFill>
                  <a:schemeClr val="tx1"/>
                </a:solidFill>
              </a:rPr>
              <a:t>motors is </a:t>
            </a:r>
            <a:r>
              <a:rPr lang="en-US" sz="2000" dirty="0" smtClean="0">
                <a:solidFill>
                  <a:schemeClr val="tx1"/>
                </a:solidFill>
              </a:rPr>
              <a:t>integrated in the head for </a:t>
            </a:r>
            <a:r>
              <a:rPr lang="en-US" sz="2000" dirty="0">
                <a:solidFill>
                  <a:schemeClr val="tx1"/>
                </a:solidFill>
              </a:rPr>
              <a:t>the </a:t>
            </a:r>
            <a:r>
              <a:rPr lang="en-US" sz="2000" dirty="0" smtClean="0">
                <a:solidFill>
                  <a:schemeClr val="tx1"/>
                </a:solidFill>
              </a:rPr>
              <a:t>jaws. Also - MP3 </a:t>
            </a:r>
            <a:r>
              <a:rPr lang="en-US" sz="2000" dirty="0">
                <a:solidFill>
                  <a:schemeClr val="tx1"/>
                </a:solidFill>
              </a:rPr>
              <a:t>player with 6 GB </a:t>
            </a:r>
            <a:r>
              <a:rPr lang="en-US" sz="2000" dirty="0" smtClean="0">
                <a:solidFill>
                  <a:schemeClr val="tx1"/>
                </a:solidFill>
              </a:rPr>
              <a:t>memory</a:t>
            </a:r>
            <a:r>
              <a:rPr lang="en-US" sz="2000" dirty="0">
                <a:solidFill>
                  <a:schemeClr val="tx1"/>
                </a:solidFill>
              </a:rPr>
              <a:t>. The kit also includes a 15-watt speakers and remote control. Remote control: </a:t>
            </a:r>
            <a:r>
              <a:rPr lang="en-US" sz="2000" dirty="0" smtClean="0">
                <a:solidFill>
                  <a:schemeClr val="tx1"/>
                </a:solidFill>
              </a:rPr>
              <a:t>play, stop. Play: </a:t>
            </a:r>
            <a:r>
              <a:rPr lang="en-US" sz="2000" dirty="0">
                <a:solidFill>
                  <a:schemeClr val="tx1"/>
                </a:solidFill>
              </a:rPr>
              <a:t>sequential, random, repeat the same thing.</a:t>
            </a:r>
          </a:p>
          <a:p>
            <a:pPr algn="l"/>
            <a:r>
              <a:rPr lang="en-US" sz="2000" dirty="0">
                <a:solidFill>
                  <a:schemeClr val="tx1"/>
                </a:solidFill>
              </a:rPr>
              <a:t>Delivery and installation - </a:t>
            </a:r>
            <a:r>
              <a:rPr lang="en-US" sz="2000" dirty="0" smtClean="0">
                <a:solidFill>
                  <a:schemeClr val="tx1"/>
                </a:solidFill>
              </a:rPr>
              <a:t>20 </a:t>
            </a:r>
            <a:r>
              <a:rPr lang="en-US" sz="2000" dirty="0">
                <a:solidFill>
                  <a:schemeClr val="tx1"/>
                </a:solidFill>
              </a:rPr>
              <a:t>days.</a:t>
            </a:r>
            <a:endParaRPr lang="ru-RU" sz="2000" dirty="0">
              <a:solidFill>
                <a:schemeClr val="tx1"/>
              </a:solidFill>
            </a:endParaRPr>
          </a:p>
        </p:txBody>
      </p:sp>
      <p:sp>
        <p:nvSpPr>
          <p:cNvPr id="6" name="Подзаголовок 2"/>
          <p:cNvSpPr txBox="1">
            <a:spLocks/>
          </p:cNvSpPr>
          <p:nvPr/>
        </p:nvSpPr>
        <p:spPr>
          <a:xfrm>
            <a:off x="6084168" y="4725144"/>
            <a:ext cx="2272556"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ru-RU" sz="2800" b="1" dirty="0">
                <a:solidFill>
                  <a:schemeClr val="tx1"/>
                </a:solidFill>
              </a:rPr>
              <a:t>5280</a:t>
            </a:r>
            <a:r>
              <a:rPr lang="en-US" sz="2800" b="1" dirty="0" smtClean="0">
                <a:solidFill>
                  <a:schemeClr val="tx1"/>
                </a:solidFill>
              </a:rPr>
              <a:t> </a:t>
            </a:r>
            <a:r>
              <a:rPr lang="en-US" sz="2800" b="1" dirty="0">
                <a:solidFill>
                  <a:schemeClr val="tx1"/>
                </a:solidFill>
              </a:rPr>
              <a:t>$.</a:t>
            </a:r>
            <a:endParaRPr lang="ru-RU" sz="2800" b="1" dirty="0">
              <a:solidFill>
                <a:schemeClr val="tx1"/>
              </a:solidFill>
            </a:endParaRPr>
          </a:p>
        </p:txBody>
      </p:sp>
      <p:sp>
        <p:nvSpPr>
          <p:cNvPr id="8" name="Подзаголовок 2"/>
          <p:cNvSpPr txBox="1">
            <a:spLocks/>
          </p:cNvSpPr>
          <p:nvPr/>
        </p:nvSpPr>
        <p:spPr>
          <a:xfrm>
            <a:off x="500328" y="1531789"/>
            <a:ext cx="3888432" cy="136815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800" b="1" dirty="0">
                <a:solidFill>
                  <a:schemeClr val="tx1"/>
                </a:solidFill>
              </a:rPr>
              <a:t>Complex movement of the jaws</a:t>
            </a:r>
            <a:endParaRPr lang="ru-RU" sz="2800" b="1" dirty="0">
              <a:solidFill>
                <a:schemeClr val="tx1"/>
              </a:solidFill>
            </a:endParaRPr>
          </a:p>
        </p:txBody>
      </p:sp>
      <p:pic>
        <p:nvPicPr>
          <p:cNvPr id="9218" name="Picture 2" descr="C:\Users\Росс\Pictures\robot-component\jaw-sit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1205" y="1628800"/>
            <a:ext cx="2759227" cy="2742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729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764704"/>
            <a:ext cx="5760640" cy="864096"/>
          </a:xfrm>
        </p:spPr>
        <p:txBody>
          <a:bodyPr>
            <a:normAutofit fontScale="90000"/>
          </a:bodyPr>
          <a:lstStyle/>
          <a:p>
            <a:pPr algn="l"/>
            <a:r>
              <a:rPr lang="en-US" b="1" cap="all" dirty="0"/>
              <a:t>Components of robot </a:t>
            </a:r>
            <a:endParaRPr lang="ru-RU" b="1" cap="all" dirty="0"/>
          </a:p>
        </p:txBody>
      </p:sp>
      <p:sp>
        <p:nvSpPr>
          <p:cNvPr id="3" name="Подзаголовок 2"/>
          <p:cNvSpPr>
            <a:spLocks noGrp="1"/>
          </p:cNvSpPr>
          <p:nvPr>
            <p:ph type="subTitle" idx="1"/>
          </p:nvPr>
        </p:nvSpPr>
        <p:spPr>
          <a:xfrm>
            <a:off x="611560" y="3570388"/>
            <a:ext cx="3888432" cy="1802828"/>
          </a:xfrm>
        </p:spPr>
        <p:txBody>
          <a:bodyPr>
            <a:noAutofit/>
          </a:bodyPr>
          <a:lstStyle/>
          <a:p>
            <a:pPr algn="l"/>
            <a:r>
              <a:rPr lang="en-US" sz="2000" dirty="0">
                <a:solidFill>
                  <a:schemeClr val="tx1"/>
                </a:solidFill>
              </a:rPr>
              <a:t>Hand movement only in the elbow.</a:t>
            </a:r>
          </a:p>
          <a:p>
            <a:pPr algn="l"/>
            <a:r>
              <a:rPr lang="en-US" sz="2000" dirty="0">
                <a:solidFill>
                  <a:schemeClr val="tx1"/>
                </a:solidFill>
              </a:rPr>
              <a:t>Delivery and </a:t>
            </a:r>
            <a:r>
              <a:rPr lang="en-US" sz="2000" dirty="0" smtClean="0">
                <a:solidFill>
                  <a:schemeClr val="tx1"/>
                </a:solidFill>
              </a:rPr>
              <a:t>installation</a:t>
            </a:r>
            <a:r>
              <a:rPr lang="en-US" sz="2000" dirty="0">
                <a:solidFill>
                  <a:schemeClr val="tx1"/>
                </a:solidFill>
              </a:rPr>
              <a:t> - </a:t>
            </a:r>
            <a:r>
              <a:rPr lang="en-US" sz="2000" dirty="0" smtClean="0">
                <a:solidFill>
                  <a:schemeClr val="tx1"/>
                </a:solidFill>
              </a:rPr>
              <a:t>15 </a:t>
            </a:r>
            <a:r>
              <a:rPr lang="en-US" sz="2000" dirty="0">
                <a:solidFill>
                  <a:schemeClr val="tx1"/>
                </a:solidFill>
              </a:rPr>
              <a:t>days.</a:t>
            </a:r>
            <a:endParaRPr lang="ru-RU" sz="2000" dirty="0">
              <a:solidFill>
                <a:schemeClr val="tx1"/>
              </a:solidFill>
            </a:endParaRPr>
          </a:p>
        </p:txBody>
      </p:sp>
      <p:sp>
        <p:nvSpPr>
          <p:cNvPr id="6" name="Подзаголовок 2"/>
          <p:cNvSpPr txBox="1">
            <a:spLocks/>
          </p:cNvSpPr>
          <p:nvPr/>
        </p:nvSpPr>
        <p:spPr>
          <a:xfrm>
            <a:off x="6084168" y="4725144"/>
            <a:ext cx="2272556"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ru-RU" sz="2800" b="1" dirty="0">
                <a:solidFill>
                  <a:schemeClr val="tx1"/>
                </a:solidFill>
              </a:rPr>
              <a:t>3168</a:t>
            </a:r>
            <a:r>
              <a:rPr lang="en-US" sz="2800" b="1" dirty="0" smtClean="0">
                <a:solidFill>
                  <a:schemeClr val="tx1"/>
                </a:solidFill>
              </a:rPr>
              <a:t> </a:t>
            </a:r>
            <a:r>
              <a:rPr lang="en-US" sz="2800" b="1" dirty="0">
                <a:solidFill>
                  <a:schemeClr val="tx1"/>
                </a:solidFill>
              </a:rPr>
              <a:t>$.</a:t>
            </a:r>
            <a:endParaRPr lang="ru-RU" sz="2800" b="1" dirty="0">
              <a:solidFill>
                <a:schemeClr val="tx1"/>
              </a:solidFill>
            </a:endParaRPr>
          </a:p>
        </p:txBody>
      </p:sp>
      <p:sp>
        <p:nvSpPr>
          <p:cNvPr id="8" name="Подзаголовок 2"/>
          <p:cNvSpPr txBox="1">
            <a:spLocks/>
          </p:cNvSpPr>
          <p:nvPr/>
        </p:nvSpPr>
        <p:spPr>
          <a:xfrm>
            <a:off x="500328" y="1531789"/>
            <a:ext cx="3888432" cy="136815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800" b="1" dirty="0">
                <a:solidFill>
                  <a:schemeClr val="tx1"/>
                </a:solidFill>
              </a:rPr>
              <a:t>Movement of the arm in the elbow</a:t>
            </a:r>
            <a:endParaRPr lang="ru-RU" sz="2800" b="1" dirty="0">
              <a:solidFill>
                <a:schemeClr val="tx1"/>
              </a:solidFill>
            </a:endParaRPr>
          </a:p>
        </p:txBody>
      </p:sp>
      <p:pic>
        <p:nvPicPr>
          <p:cNvPr id="10242" name="Picture 2" descr="C:\Users\Росс\Pictures\robot-component\elbow-sit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4038" y="1916832"/>
            <a:ext cx="2124075" cy="258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3837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764704"/>
            <a:ext cx="5760640" cy="864096"/>
          </a:xfrm>
        </p:spPr>
        <p:txBody>
          <a:bodyPr>
            <a:normAutofit fontScale="90000"/>
          </a:bodyPr>
          <a:lstStyle/>
          <a:p>
            <a:pPr algn="l"/>
            <a:r>
              <a:rPr lang="en-US" b="1" cap="all" dirty="0"/>
              <a:t>Components of robot </a:t>
            </a:r>
            <a:endParaRPr lang="ru-RU" b="1" cap="all" dirty="0"/>
          </a:p>
        </p:txBody>
      </p:sp>
      <p:sp>
        <p:nvSpPr>
          <p:cNvPr id="3" name="Подзаголовок 2"/>
          <p:cNvSpPr>
            <a:spLocks noGrp="1"/>
          </p:cNvSpPr>
          <p:nvPr>
            <p:ph type="subTitle" idx="1"/>
          </p:nvPr>
        </p:nvSpPr>
        <p:spPr>
          <a:xfrm>
            <a:off x="611560" y="3570388"/>
            <a:ext cx="3888432" cy="1802828"/>
          </a:xfrm>
        </p:spPr>
        <p:txBody>
          <a:bodyPr>
            <a:noAutofit/>
          </a:bodyPr>
          <a:lstStyle/>
          <a:p>
            <a:pPr algn="l"/>
            <a:r>
              <a:rPr lang="en-US" sz="2000" dirty="0">
                <a:solidFill>
                  <a:schemeClr val="tx1"/>
                </a:solidFill>
              </a:rPr>
              <a:t>Hand movement only in the shoulder.</a:t>
            </a:r>
          </a:p>
          <a:p>
            <a:pPr algn="l"/>
            <a:r>
              <a:rPr lang="en-US" sz="2000" dirty="0">
                <a:solidFill>
                  <a:schemeClr val="tx1"/>
                </a:solidFill>
              </a:rPr>
              <a:t>Delivery and </a:t>
            </a:r>
            <a:r>
              <a:rPr lang="en-US" sz="2000" dirty="0" smtClean="0">
                <a:solidFill>
                  <a:schemeClr val="tx1"/>
                </a:solidFill>
              </a:rPr>
              <a:t>installation</a:t>
            </a:r>
            <a:r>
              <a:rPr lang="en-US" sz="2000" dirty="0">
                <a:solidFill>
                  <a:schemeClr val="tx1"/>
                </a:solidFill>
              </a:rPr>
              <a:t> - </a:t>
            </a:r>
            <a:r>
              <a:rPr lang="en-US" sz="2000" dirty="0" smtClean="0">
                <a:solidFill>
                  <a:schemeClr val="tx1"/>
                </a:solidFill>
              </a:rPr>
              <a:t>20 </a:t>
            </a:r>
            <a:r>
              <a:rPr lang="en-US" sz="2000" dirty="0">
                <a:solidFill>
                  <a:schemeClr val="tx1"/>
                </a:solidFill>
              </a:rPr>
              <a:t>days.</a:t>
            </a:r>
            <a:endParaRPr lang="ru-RU" sz="2000" dirty="0">
              <a:solidFill>
                <a:schemeClr val="tx1"/>
              </a:solidFill>
            </a:endParaRPr>
          </a:p>
        </p:txBody>
      </p:sp>
      <p:sp>
        <p:nvSpPr>
          <p:cNvPr id="6" name="Подзаголовок 2"/>
          <p:cNvSpPr txBox="1">
            <a:spLocks/>
          </p:cNvSpPr>
          <p:nvPr/>
        </p:nvSpPr>
        <p:spPr>
          <a:xfrm>
            <a:off x="6074984" y="5103644"/>
            <a:ext cx="2272556"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ru-RU" sz="2800" b="1" dirty="0">
                <a:solidFill>
                  <a:schemeClr val="tx1"/>
                </a:solidFill>
              </a:rPr>
              <a:t>3872</a:t>
            </a:r>
            <a:r>
              <a:rPr lang="en-US" sz="2800" b="1" dirty="0" smtClean="0">
                <a:solidFill>
                  <a:schemeClr val="tx1"/>
                </a:solidFill>
              </a:rPr>
              <a:t> </a:t>
            </a:r>
            <a:r>
              <a:rPr lang="en-US" sz="2800" b="1" dirty="0">
                <a:solidFill>
                  <a:schemeClr val="tx1"/>
                </a:solidFill>
              </a:rPr>
              <a:t>$.</a:t>
            </a:r>
            <a:endParaRPr lang="ru-RU" sz="2800" b="1" dirty="0">
              <a:solidFill>
                <a:schemeClr val="tx1"/>
              </a:solidFill>
            </a:endParaRPr>
          </a:p>
        </p:txBody>
      </p:sp>
      <p:sp>
        <p:nvSpPr>
          <p:cNvPr id="8" name="Подзаголовок 2"/>
          <p:cNvSpPr txBox="1">
            <a:spLocks/>
          </p:cNvSpPr>
          <p:nvPr/>
        </p:nvSpPr>
        <p:spPr>
          <a:xfrm>
            <a:off x="500328" y="1531789"/>
            <a:ext cx="3888432" cy="136815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800" b="1" dirty="0">
                <a:solidFill>
                  <a:schemeClr val="tx1"/>
                </a:solidFill>
              </a:rPr>
              <a:t>Movement of the arm in the shoulder</a:t>
            </a:r>
            <a:endParaRPr lang="ru-RU" sz="2800" b="1" dirty="0">
              <a:solidFill>
                <a:schemeClr val="tx1"/>
              </a:solidFill>
            </a:endParaRPr>
          </a:p>
        </p:txBody>
      </p:sp>
      <p:pic>
        <p:nvPicPr>
          <p:cNvPr id="11266" name="Picture 2" descr="C:\Users\Росс\Pictures\robot-component\shoulder-sit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724" y="1498368"/>
            <a:ext cx="2946400" cy="356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5977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764704"/>
            <a:ext cx="5760640" cy="864096"/>
          </a:xfrm>
        </p:spPr>
        <p:txBody>
          <a:bodyPr>
            <a:normAutofit fontScale="90000"/>
          </a:bodyPr>
          <a:lstStyle/>
          <a:p>
            <a:pPr algn="l"/>
            <a:r>
              <a:rPr lang="en-US" b="1" cap="all" dirty="0"/>
              <a:t>Components of robot </a:t>
            </a:r>
            <a:endParaRPr lang="ru-RU" b="1" cap="all" dirty="0"/>
          </a:p>
        </p:txBody>
      </p:sp>
      <p:sp>
        <p:nvSpPr>
          <p:cNvPr id="3" name="Подзаголовок 2"/>
          <p:cNvSpPr>
            <a:spLocks noGrp="1"/>
          </p:cNvSpPr>
          <p:nvPr>
            <p:ph type="subTitle" idx="1"/>
          </p:nvPr>
        </p:nvSpPr>
        <p:spPr>
          <a:xfrm>
            <a:off x="611560" y="3570388"/>
            <a:ext cx="3888432" cy="1802828"/>
          </a:xfrm>
        </p:spPr>
        <p:txBody>
          <a:bodyPr>
            <a:noAutofit/>
          </a:bodyPr>
          <a:lstStyle/>
          <a:p>
            <a:pPr algn="l"/>
            <a:r>
              <a:rPr lang="en-US" sz="2000" dirty="0">
                <a:solidFill>
                  <a:schemeClr val="tx1"/>
                </a:solidFill>
              </a:rPr>
              <a:t>Bending </a:t>
            </a:r>
            <a:r>
              <a:rPr lang="en-US" sz="2000" dirty="0" smtClean="0">
                <a:solidFill>
                  <a:schemeClr val="tx1"/>
                </a:solidFill>
              </a:rPr>
              <a:t>of the </a:t>
            </a:r>
            <a:r>
              <a:rPr lang="en-US" sz="2000" dirty="0">
                <a:solidFill>
                  <a:schemeClr val="tx1"/>
                </a:solidFill>
              </a:rPr>
              <a:t>arms at the shoulders and elbows.</a:t>
            </a:r>
          </a:p>
          <a:p>
            <a:pPr algn="l"/>
            <a:r>
              <a:rPr lang="en-US" sz="2000" dirty="0">
                <a:solidFill>
                  <a:schemeClr val="tx1"/>
                </a:solidFill>
              </a:rPr>
              <a:t>Delivery and </a:t>
            </a:r>
            <a:r>
              <a:rPr lang="en-US" sz="2000" dirty="0" smtClean="0">
                <a:solidFill>
                  <a:schemeClr val="tx1"/>
                </a:solidFill>
              </a:rPr>
              <a:t>installation</a:t>
            </a:r>
            <a:r>
              <a:rPr lang="en-US" sz="2000" dirty="0">
                <a:solidFill>
                  <a:schemeClr val="tx1"/>
                </a:solidFill>
              </a:rPr>
              <a:t> - </a:t>
            </a:r>
            <a:r>
              <a:rPr lang="en-US" sz="2000" dirty="0" smtClean="0">
                <a:solidFill>
                  <a:schemeClr val="tx1"/>
                </a:solidFill>
              </a:rPr>
              <a:t>20 </a:t>
            </a:r>
            <a:r>
              <a:rPr lang="en-US" sz="2000" dirty="0">
                <a:solidFill>
                  <a:schemeClr val="tx1"/>
                </a:solidFill>
              </a:rPr>
              <a:t>days.</a:t>
            </a:r>
            <a:endParaRPr lang="ru-RU" sz="2000" dirty="0">
              <a:solidFill>
                <a:schemeClr val="tx1"/>
              </a:solidFill>
            </a:endParaRPr>
          </a:p>
        </p:txBody>
      </p:sp>
      <p:sp>
        <p:nvSpPr>
          <p:cNvPr id="6" name="Подзаголовок 2"/>
          <p:cNvSpPr txBox="1">
            <a:spLocks/>
          </p:cNvSpPr>
          <p:nvPr/>
        </p:nvSpPr>
        <p:spPr>
          <a:xfrm>
            <a:off x="6074984" y="5103644"/>
            <a:ext cx="2272556"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ru-RU" sz="2800" b="1" dirty="0" smtClean="0">
                <a:solidFill>
                  <a:schemeClr val="tx1"/>
                </a:solidFill>
              </a:rPr>
              <a:t>6864</a:t>
            </a:r>
            <a:r>
              <a:rPr lang="en-US" sz="2800" b="1" dirty="0" smtClean="0">
                <a:solidFill>
                  <a:schemeClr val="tx1"/>
                </a:solidFill>
              </a:rPr>
              <a:t> $</a:t>
            </a:r>
            <a:r>
              <a:rPr lang="ru-RU" sz="2800" b="1" dirty="0" smtClean="0">
                <a:solidFill>
                  <a:schemeClr val="tx1"/>
                </a:solidFill>
              </a:rPr>
              <a:t>.</a:t>
            </a:r>
            <a:endParaRPr lang="ru-RU" sz="2800" b="1" dirty="0">
              <a:solidFill>
                <a:schemeClr val="tx1"/>
              </a:solidFill>
            </a:endParaRPr>
          </a:p>
        </p:txBody>
      </p:sp>
      <p:sp>
        <p:nvSpPr>
          <p:cNvPr id="8" name="Подзаголовок 2"/>
          <p:cNvSpPr txBox="1">
            <a:spLocks/>
          </p:cNvSpPr>
          <p:nvPr/>
        </p:nvSpPr>
        <p:spPr>
          <a:xfrm>
            <a:off x="500328" y="1531789"/>
            <a:ext cx="4359704" cy="136815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800" b="1" dirty="0">
                <a:solidFill>
                  <a:schemeClr val="tx1"/>
                </a:solidFill>
              </a:rPr>
              <a:t>Movement of the arm: the shoulders and elbows</a:t>
            </a:r>
            <a:endParaRPr lang="ru-RU" sz="2800" b="1" dirty="0">
              <a:solidFill>
                <a:schemeClr val="tx1"/>
              </a:solidFill>
            </a:endParaRPr>
          </a:p>
        </p:txBody>
      </p:sp>
      <p:pic>
        <p:nvPicPr>
          <p:cNvPr id="12290" name="Picture 2" descr="C:\Users\Росс\Pictures\robot-component\shoulder-sit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6976" y="807869"/>
            <a:ext cx="2152650" cy="429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6546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764704"/>
            <a:ext cx="5760640" cy="864096"/>
          </a:xfrm>
        </p:spPr>
        <p:txBody>
          <a:bodyPr>
            <a:normAutofit fontScale="90000"/>
          </a:bodyPr>
          <a:lstStyle/>
          <a:p>
            <a:pPr algn="l"/>
            <a:r>
              <a:rPr lang="en-US" b="1" cap="all" dirty="0"/>
              <a:t>Components of robot </a:t>
            </a:r>
            <a:endParaRPr lang="ru-RU" b="1" cap="all" dirty="0"/>
          </a:p>
        </p:txBody>
      </p:sp>
      <p:sp>
        <p:nvSpPr>
          <p:cNvPr id="3" name="Подзаголовок 2"/>
          <p:cNvSpPr>
            <a:spLocks noGrp="1"/>
          </p:cNvSpPr>
          <p:nvPr>
            <p:ph type="subTitle" idx="1"/>
          </p:nvPr>
        </p:nvSpPr>
        <p:spPr>
          <a:xfrm>
            <a:off x="611560" y="3570388"/>
            <a:ext cx="3888432" cy="1802828"/>
          </a:xfrm>
        </p:spPr>
        <p:txBody>
          <a:bodyPr>
            <a:noAutofit/>
          </a:bodyPr>
          <a:lstStyle/>
          <a:p>
            <a:pPr algn="l"/>
            <a:r>
              <a:rPr lang="en-US" sz="2000" dirty="0">
                <a:solidFill>
                  <a:schemeClr val="tx1"/>
                </a:solidFill>
              </a:rPr>
              <a:t>Horizontal movement of the red light through the face.</a:t>
            </a:r>
          </a:p>
          <a:p>
            <a:pPr algn="l"/>
            <a:r>
              <a:rPr lang="en-US" sz="2000" dirty="0">
                <a:solidFill>
                  <a:schemeClr val="tx1"/>
                </a:solidFill>
              </a:rPr>
              <a:t>Delivery and installation - 15 days.</a:t>
            </a:r>
            <a:endParaRPr lang="ru-RU" sz="2000" dirty="0">
              <a:solidFill>
                <a:schemeClr val="tx1"/>
              </a:solidFill>
            </a:endParaRPr>
          </a:p>
        </p:txBody>
      </p:sp>
      <p:sp>
        <p:nvSpPr>
          <p:cNvPr id="6" name="Подзаголовок 2"/>
          <p:cNvSpPr txBox="1">
            <a:spLocks/>
          </p:cNvSpPr>
          <p:nvPr/>
        </p:nvSpPr>
        <p:spPr>
          <a:xfrm>
            <a:off x="6074984" y="5103644"/>
            <a:ext cx="2272556"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ru-RU" sz="2800" b="1" dirty="0">
                <a:solidFill>
                  <a:schemeClr val="tx1"/>
                </a:solidFill>
              </a:rPr>
              <a:t>1584 </a:t>
            </a:r>
            <a:r>
              <a:rPr lang="en-US" sz="2800" b="1" dirty="0" smtClean="0">
                <a:solidFill>
                  <a:schemeClr val="tx1"/>
                </a:solidFill>
              </a:rPr>
              <a:t>$.</a:t>
            </a:r>
            <a:endParaRPr lang="ru-RU" sz="2800" b="1" dirty="0">
              <a:solidFill>
                <a:schemeClr val="tx1"/>
              </a:solidFill>
            </a:endParaRPr>
          </a:p>
        </p:txBody>
      </p:sp>
      <p:sp>
        <p:nvSpPr>
          <p:cNvPr id="8" name="Подзаголовок 2"/>
          <p:cNvSpPr txBox="1">
            <a:spLocks/>
          </p:cNvSpPr>
          <p:nvPr/>
        </p:nvSpPr>
        <p:spPr>
          <a:xfrm>
            <a:off x="500328" y="1531789"/>
            <a:ext cx="3888432" cy="136815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800" b="1" dirty="0">
                <a:solidFill>
                  <a:schemeClr val="tx1"/>
                </a:solidFill>
              </a:rPr>
              <a:t>The front lights for </a:t>
            </a:r>
            <a:r>
              <a:rPr lang="en-US" sz="2800" b="1" dirty="0" err="1">
                <a:solidFill>
                  <a:schemeClr val="tx1"/>
                </a:solidFill>
              </a:rPr>
              <a:t>Cylon</a:t>
            </a:r>
            <a:r>
              <a:rPr lang="en-US" sz="2800" b="1" dirty="0">
                <a:solidFill>
                  <a:schemeClr val="tx1"/>
                </a:solidFill>
              </a:rPr>
              <a:t> and analogues</a:t>
            </a:r>
            <a:endParaRPr lang="ru-RU" sz="2800" b="1" dirty="0">
              <a:solidFill>
                <a:schemeClr val="tx1"/>
              </a:solidFill>
            </a:endParaRPr>
          </a:p>
        </p:txBody>
      </p:sp>
      <p:pic>
        <p:nvPicPr>
          <p:cNvPr id="13314" name="Picture 2" descr="C:\Users\Росс\Pictures\robot-component\cy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531789"/>
            <a:ext cx="3895080" cy="3271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2866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Росс\Pictures\Новая папка\robot-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3356992"/>
            <a:ext cx="3568279" cy="223224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395536" y="764704"/>
            <a:ext cx="8064896" cy="1304973"/>
          </a:xfrm>
        </p:spPr>
        <p:txBody>
          <a:bodyPr>
            <a:normAutofit/>
          </a:bodyPr>
          <a:lstStyle/>
          <a:p>
            <a:r>
              <a:rPr lang="en-US" sz="2400" dirty="0"/>
              <a:t>Creation of models of robots in human </a:t>
            </a:r>
            <a:r>
              <a:rPr lang="en-US" sz="2400" dirty="0" smtClean="0"/>
              <a:t>growth (</a:t>
            </a:r>
            <a:r>
              <a:rPr lang="en-US" sz="2400" b="1" dirty="0" smtClean="0"/>
              <a:t>MadScale.com</a:t>
            </a:r>
            <a:r>
              <a:rPr lang="en-US" sz="2400" dirty="0" smtClean="0"/>
              <a:t>)</a:t>
            </a:r>
            <a:r>
              <a:rPr lang="ru-RU" sz="2400" dirty="0" smtClean="0"/>
              <a:t/>
            </a:r>
            <a:br>
              <a:rPr lang="ru-RU" sz="2400" dirty="0" smtClean="0"/>
            </a:br>
            <a:r>
              <a:rPr lang="en-US" sz="2400" b="1" dirty="0"/>
              <a:t>Retailers: place this offer on your site, redirect orders to us and get 5% of the order value.</a:t>
            </a:r>
            <a:endParaRPr lang="ru-RU" sz="2400" b="1" cap="all" dirty="0"/>
          </a:p>
        </p:txBody>
      </p:sp>
      <p:sp>
        <p:nvSpPr>
          <p:cNvPr id="3" name="Подзаголовок 2"/>
          <p:cNvSpPr>
            <a:spLocks noGrp="1"/>
          </p:cNvSpPr>
          <p:nvPr>
            <p:ph type="subTitle" idx="1"/>
          </p:nvPr>
        </p:nvSpPr>
        <p:spPr>
          <a:xfrm>
            <a:off x="467544" y="2384884"/>
            <a:ext cx="7848872" cy="3600400"/>
          </a:xfrm>
        </p:spPr>
        <p:txBody>
          <a:bodyPr>
            <a:noAutofit/>
          </a:bodyPr>
          <a:lstStyle/>
          <a:p>
            <a:r>
              <a:rPr lang="en-US" sz="1600" dirty="0">
                <a:solidFill>
                  <a:schemeClr val="tx1"/>
                </a:solidFill>
              </a:rPr>
              <a:t>We offer an exclusive service, unprecedented on the interior market. In fact, it is a modern sculptural art (</a:t>
            </a:r>
            <a:r>
              <a:rPr lang="en-US" sz="1600" b="1" dirty="0" smtClean="0">
                <a:solidFill>
                  <a:schemeClr val="tx1"/>
                </a:solidFill>
              </a:rPr>
              <a:t>mail@madscale.com</a:t>
            </a:r>
            <a:r>
              <a:rPr lang="en-US" sz="1600" dirty="0" smtClean="0">
                <a:solidFill>
                  <a:schemeClr val="tx1"/>
                </a:solidFill>
              </a:rPr>
              <a:t>).</a:t>
            </a:r>
            <a:endParaRPr lang="ru-RU" sz="1600" dirty="0">
              <a:solidFill>
                <a:schemeClr val="tx1"/>
              </a:solidFill>
            </a:endParaRPr>
          </a:p>
          <a:p>
            <a:pPr algn="l"/>
            <a:r>
              <a:rPr lang="en-US" sz="1600" dirty="0">
                <a:solidFill>
                  <a:schemeClr val="tx1"/>
                </a:solidFill>
              </a:rPr>
              <a:t>Growth: 180 cm (available higher or shorter).</a:t>
            </a:r>
          </a:p>
          <a:p>
            <a:pPr algn="l"/>
            <a:r>
              <a:rPr lang="en-US" sz="1600" dirty="0">
                <a:solidFill>
                  <a:schemeClr val="tx1"/>
                </a:solidFill>
              </a:rPr>
              <a:t>Weight: 20 kg.</a:t>
            </a:r>
          </a:p>
          <a:p>
            <a:pPr algn="l"/>
            <a:r>
              <a:rPr lang="en-US" sz="1600" dirty="0">
                <a:solidFill>
                  <a:schemeClr val="tx1"/>
                </a:solidFill>
              </a:rPr>
              <a:t>Material: fiberglass.</a:t>
            </a:r>
          </a:p>
          <a:p>
            <a:pPr algn="l"/>
            <a:r>
              <a:rPr lang="en-US" sz="1600" dirty="0">
                <a:solidFill>
                  <a:schemeClr val="tx1"/>
                </a:solidFill>
              </a:rPr>
              <a:t>Assembly takes 10 minutes</a:t>
            </a:r>
            <a:r>
              <a:rPr lang="en-US" sz="1600" dirty="0" smtClean="0">
                <a:solidFill>
                  <a:schemeClr val="tx1"/>
                </a:solidFill>
              </a:rPr>
              <a:t>.</a:t>
            </a:r>
            <a:endParaRPr lang="ru-RU" sz="1600" dirty="0" smtClean="0">
              <a:solidFill>
                <a:schemeClr val="tx1"/>
              </a:solidFill>
            </a:endParaRPr>
          </a:p>
          <a:p>
            <a:pPr algn="l"/>
            <a:r>
              <a:rPr lang="en-US" sz="1600" b="1" dirty="0">
                <a:solidFill>
                  <a:schemeClr val="tx1"/>
                </a:solidFill>
              </a:rPr>
              <a:t>The basic cost refers to hollow and static models.</a:t>
            </a:r>
            <a:endParaRPr lang="en-US" sz="1600" b="1" dirty="0">
              <a:solidFill>
                <a:schemeClr val="tx1"/>
              </a:solidFill>
            </a:endParaRPr>
          </a:p>
          <a:p>
            <a:pPr algn="l"/>
            <a:r>
              <a:rPr lang="en-US" sz="1600" dirty="0">
                <a:solidFill>
                  <a:schemeClr val="tx1"/>
                </a:solidFill>
              </a:rPr>
              <a:t>Period of creation: 1 item - 35 days, 10 - 45 days, 20 - 60 days.</a:t>
            </a:r>
          </a:p>
          <a:p>
            <a:pPr algn="l"/>
            <a:r>
              <a:rPr lang="en-US" sz="1600" dirty="0">
                <a:solidFill>
                  <a:schemeClr val="tx1"/>
                </a:solidFill>
              </a:rPr>
              <a:t>Can be created a model on the layout of the customer.</a:t>
            </a:r>
          </a:p>
          <a:p>
            <a:pPr algn="l"/>
            <a:r>
              <a:rPr lang="en-US" sz="1600" dirty="0">
                <a:solidFill>
                  <a:schemeClr val="tx1"/>
                </a:solidFill>
              </a:rPr>
              <a:t>Cost (it is about quantity of the copies of one robot):</a:t>
            </a:r>
          </a:p>
          <a:p>
            <a:pPr algn="l"/>
            <a:r>
              <a:rPr lang="en-US" sz="1600" dirty="0">
                <a:solidFill>
                  <a:schemeClr val="tx1"/>
                </a:solidFill>
              </a:rPr>
              <a:t>1 robot – 5000$/item, 10 robots – 2800$/item, 20 robots – 2500$/item</a:t>
            </a:r>
            <a:r>
              <a:rPr lang="en-US" sz="1600" dirty="0" smtClean="0">
                <a:solidFill>
                  <a:schemeClr val="tx1"/>
                </a:solidFill>
              </a:rPr>
              <a:t>.</a:t>
            </a:r>
            <a:endParaRPr lang="ru-RU" sz="1600" dirty="0" smtClean="0">
              <a:solidFill>
                <a:schemeClr val="tx1"/>
              </a:solidFill>
            </a:endParaRPr>
          </a:p>
          <a:p>
            <a:pPr algn="l"/>
            <a:endParaRPr lang="ru-RU" sz="1400" dirty="0" smtClean="0">
              <a:solidFill>
                <a:schemeClr val="tx1"/>
              </a:solidFill>
            </a:endParaRPr>
          </a:p>
        </p:txBody>
      </p:sp>
    </p:spTree>
    <p:extLst>
      <p:ext uri="{BB962C8B-B14F-4D97-AF65-F5344CB8AC3E}">
        <p14:creationId xmlns:p14="http://schemas.microsoft.com/office/powerpoint/2010/main" val="950909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9552" y="3596188"/>
            <a:ext cx="4502224" cy="2376264"/>
          </a:xfrm>
        </p:spPr>
        <p:txBody>
          <a:bodyPr>
            <a:noAutofit/>
          </a:bodyPr>
          <a:lstStyle/>
          <a:p>
            <a:pPr algn="l"/>
            <a:r>
              <a:rPr lang="en-US" sz="2400" dirty="0">
                <a:solidFill>
                  <a:schemeClr val="tx1"/>
                </a:solidFill>
              </a:rPr>
              <a:t>Or in a country house, you can put two robots at the entrance, as if </a:t>
            </a:r>
            <a:r>
              <a:rPr lang="en-US" sz="2400" dirty="0" smtClean="0">
                <a:solidFill>
                  <a:schemeClr val="tx1"/>
                </a:solidFill>
              </a:rPr>
              <a:t>they are some guards</a:t>
            </a:r>
            <a:r>
              <a:rPr lang="en-US" sz="2400" dirty="0">
                <a:solidFill>
                  <a:schemeClr val="tx1"/>
                </a:solidFill>
              </a:rPr>
              <a:t>.</a:t>
            </a:r>
            <a:endParaRPr lang="ru-RU" sz="2400" dirty="0">
              <a:solidFill>
                <a:schemeClr val="tx1"/>
              </a:solidFill>
            </a:endParaRPr>
          </a:p>
        </p:txBody>
      </p:sp>
      <p:pic>
        <p:nvPicPr>
          <p:cNvPr id="4098" name="Picture 2" descr="http://robotronic.ru/upload/iblock/463/ben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32656"/>
            <a:ext cx="3476625"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395536" y="620688"/>
            <a:ext cx="4896544" cy="1872208"/>
          </a:xfrm>
        </p:spPr>
        <p:txBody>
          <a:bodyPr>
            <a:normAutofit fontScale="90000"/>
          </a:bodyPr>
          <a:lstStyle/>
          <a:p>
            <a:pPr algn="l"/>
            <a:r>
              <a:rPr lang="en-US" b="1" cap="all" dirty="0"/>
              <a:t>BENDER</a:t>
            </a:r>
            <a:r>
              <a:rPr lang="ru-RU" b="1" cap="all" dirty="0" smtClean="0"/>
              <a:t> </a:t>
            </a:r>
            <a:r>
              <a:rPr lang="ru-RU" b="1" cap="all" dirty="0"/>
              <a:t>- </a:t>
            </a:r>
            <a:r>
              <a:rPr lang="en-US" b="1" cap="all" dirty="0"/>
              <a:t>A replica of the robot in a human growth.</a:t>
            </a:r>
            <a:r>
              <a:rPr lang="ru-RU" b="1" cap="all" dirty="0"/>
              <a:t/>
            </a:r>
            <a:br>
              <a:rPr lang="ru-RU" b="1" cap="all" dirty="0"/>
            </a:br>
            <a:endParaRPr lang="ru-RU" b="1" cap="all" dirty="0"/>
          </a:p>
        </p:txBody>
      </p:sp>
    </p:spTree>
    <p:extLst>
      <p:ext uri="{BB962C8B-B14F-4D97-AF65-F5344CB8AC3E}">
        <p14:creationId xmlns:p14="http://schemas.microsoft.com/office/powerpoint/2010/main" val="4201948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9552" y="3596188"/>
            <a:ext cx="4502224" cy="2376264"/>
          </a:xfrm>
        </p:spPr>
        <p:txBody>
          <a:bodyPr>
            <a:noAutofit/>
          </a:bodyPr>
          <a:lstStyle/>
          <a:p>
            <a:pPr algn="l"/>
            <a:r>
              <a:rPr lang="en-US" sz="2400" dirty="0" smtClean="0">
                <a:solidFill>
                  <a:schemeClr val="tx1"/>
                </a:solidFill>
              </a:rPr>
              <a:t>Before people </a:t>
            </a:r>
            <a:r>
              <a:rPr lang="en-US" sz="2400" dirty="0">
                <a:solidFill>
                  <a:schemeClr val="tx1"/>
                </a:solidFill>
              </a:rPr>
              <a:t>put </a:t>
            </a:r>
            <a:r>
              <a:rPr lang="en-US" sz="2400" dirty="0" smtClean="0">
                <a:solidFill>
                  <a:schemeClr val="tx1"/>
                </a:solidFill>
              </a:rPr>
              <a:t>lions </a:t>
            </a:r>
            <a:r>
              <a:rPr lang="en-US" sz="2400" dirty="0">
                <a:solidFill>
                  <a:schemeClr val="tx1"/>
                </a:solidFill>
              </a:rPr>
              <a:t>and angels. And now you can put the perfect robots.</a:t>
            </a:r>
            <a:endParaRPr lang="ru-RU" sz="2400" dirty="0">
              <a:solidFill>
                <a:schemeClr val="tx1"/>
              </a:solidFill>
            </a:endParaRPr>
          </a:p>
        </p:txBody>
      </p:sp>
      <p:sp>
        <p:nvSpPr>
          <p:cNvPr id="2" name="Заголовок 1"/>
          <p:cNvSpPr>
            <a:spLocks noGrp="1"/>
          </p:cNvSpPr>
          <p:nvPr>
            <p:ph type="ctrTitle"/>
          </p:nvPr>
        </p:nvSpPr>
        <p:spPr>
          <a:xfrm>
            <a:off x="467544" y="692696"/>
            <a:ext cx="4896544" cy="1872208"/>
          </a:xfrm>
        </p:spPr>
        <p:txBody>
          <a:bodyPr>
            <a:normAutofit fontScale="90000"/>
          </a:bodyPr>
          <a:lstStyle/>
          <a:p>
            <a:pPr algn="l"/>
            <a:r>
              <a:rPr lang="ru-RU" b="1" cap="all" dirty="0"/>
              <a:t>CYLON - </a:t>
            </a:r>
            <a:r>
              <a:rPr lang="en-US" b="1" cap="all" dirty="0"/>
              <a:t>A replica of the robot in a human growth.</a:t>
            </a:r>
            <a:r>
              <a:rPr lang="ru-RU" b="1" cap="all" dirty="0"/>
              <a:t/>
            </a:r>
            <a:br>
              <a:rPr lang="ru-RU" b="1" cap="all" dirty="0"/>
            </a:br>
            <a:endParaRPr lang="ru-RU" b="1" cap="all" dirty="0"/>
          </a:p>
        </p:txBody>
      </p:sp>
      <p:pic>
        <p:nvPicPr>
          <p:cNvPr id="5122" name="Picture 2" descr="C:\Users\Росс\Pictures\Новая папка\cyl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332655"/>
            <a:ext cx="3325738" cy="5601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832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9552" y="3596188"/>
            <a:ext cx="2448272" cy="2376264"/>
          </a:xfrm>
        </p:spPr>
        <p:txBody>
          <a:bodyPr>
            <a:noAutofit/>
          </a:bodyPr>
          <a:lstStyle/>
          <a:p>
            <a:pPr algn="l"/>
            <a:r>
              <a:rPr lang="en-US" sz="2400" dirty="0">
                <a:solidFill>
                  <a:schemeClr val="tx1"/>
                </a:solidFill>
              </a:rPr>
              <a:t>It can be </a:t>
            </a:r>
            <a:r>
              <a:rPr lang="en-US" sz="2400" dirty="0" smtClean="0">
                <a:solidFill>
                  <a:schemeClr val="tx1"/>
                </a:solidFill>
              </a:rPr>
              <a:t>either </a:t>
            </a:r>
            <a:r>
              <a:rPr lang="en-US" sz="2400" dirty="0">
                <a:solidFill>
                  <a:schemeClr val="tx1"/>
                </a:solidFill>
              </a:rPr>
              <a:t>good natured and friendly, </a:t>
            </a:r>
            <a:r>
              <a:rPr lang="en-US" sz="2400" dirty="0" smtClean="0">
                <a:solidFill>
                  <a:schemeClr val="tx1"/>
                </a:solidFill>
              </a:rPr>
              <a:t>or </a:t>
            </a:r>
            <a:r>
              <a:rPr lang="en-US" sz="2400" dirty="0">
                <a:solidFill>
                  <a:schemeClr val="tx1"/>
                </a:solidFill>
              </a:rPr>
              <a:t>warlike.</a:t>
            </a:r>
            <a:endParaRPr lang="ru-RU" sz="2400" dirty="0">
              <a:solidFill>
                <a:schemeClr val="tx1"/>
              </a:solidFill>
            </a:endParaRPr>
          </a:p>
        </p:txBody>
      </p:sp>
      <p:sp>
        <p:nvSpPr>
          <p:cNvPr id="2" name="Заголовок 1"/>
          <p:cNvSpPr>
            <a:spLocks noGrp="1"/>
          </p:cNvSpPr>
          <p:nvPr>
            <p:ph type="ctrTitle"/>
          </p:nvPr>
        </p:nvSpPr>
        <p:spPr>
          <a:xfrm>
            <a:off x="395536" y="620688"/>
            <a:ext cx="4896544" cy="1872208"/>
          </a:xfrm>
        </p:spPr>
        <p:txBody>
          <a:bodyPr>
            <a:normAutofit fontScale="90000"/>
          </a:bodyPr>
          <a:lstStyle/>
          <a:p>
            <a:pPr algn="l"/>
            <a:r>
              <a:rPr lang="en-US" b="1" cap="all" dirty="0"/>
              <a:t>Model </a:t>
            </a:r>
            <a:r>
              <a:rPr lang="en-US" b="1" cap="all" dirty="0" smtClean="0"/>
              <a:t>of a </a:t>
            </a:r>
            <a:r>
              <a:rPr lang="en-US" b="1" cap="all" dirty="0"/>
              <a:t>ROBOT IN </a:t>
            </a:r>
            <a:r>
              <a:rPr lang="en-US" b="1" cap="all" dirty="0" smtClean="0"/>
              <a:t>a HUMAN </a:t>
            </a:r>
            <a:r>
              <a:rPr lang="en-US" b="1" cap="all" dirty="0"/>
              <a:t>GROWTH</a:t>
            </a:r>
            <a:endParaRPr lang="ru-RU" b="1" cap="all" dirty="0"/>
          </a:p>
        </p:txBody>
      </p:sp>
      <p:pic>
        <p:nvPicPr>
          <p:cNvPr id="6146" name="Picture 2" descr="C:\Users\Росс\Pictures\Новая папка\robot-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492896"/>
            <a:ext cx="42672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243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9552" y="3429000"/>
            <a:ext cx="3888432" cy="2376264"/>
          </a:xfrm>
        </p:spPr>
        <p:txBody>
          <a:bodyPr>
            <a:noAutofit/>
          </a:bodyPr>
          <a:lstStyle/>
          <a:p>
            <a:pPr algn="l"/>
            <a:r>
              <a:rPr lang="en-US" sz="2800" dirty="0">
                <a:solidFill>
                  <a:schemeClr val="tx1"/>
                </a:solidFill>
              </a:rPr>
              <a:t>Who </a:t>
            </a:r>
            <a:r>
              <a:rPr lang="en-US" sz="2800" dirty="0" smtClean="0">
                <a:solidFill>
                  <a:schemeClr val="tx1"/>
                </a:solidFill>
              </a:rPr>
              <a:t>needs these </a:t>
            </a:r>
            <a:r>
              <a:rPr lang="en-US" sz="2800" dirty="0">
                <a:solidFill>
                  <a:schemeClr val="tx1"/>
                </a:solidFill>
              </a:rPr>
              <a:t>models</a:t>
            </a:r>
            <a:r>
              <a:rPr lang="en-US" sz="2800" dirty="0" smtClean="0">
                <a:solidFill>
                  <a:schemeClr val="tx1"/>
                </a:solidFill>
              </a:rPr>
              <a:t>:</a:t>
            </a:r>
          </a:p>
          <a:p>
            <a:pPr marL="457200" indent="-457200" algn="l">
              <a:buFontTx/>
              <a:buChar char="-"/>
            </a:pPr>
            <a:r>
              <a:rPr lang="en-US" sz="2800" dirty="0" smtClean="0">
                <a:solidFill>
                  <a:schemeClr val="tx1"/>
                </a:solidFill>
              </a:rPr>
              <a:t>Shopping center,</a:t>
            </a:r>
          </a:p>
          <a:p>
            <a:pPr algn="l"/>
            <a:r>
              <a:rPr lang="en-US" sz="2800" dirty="0" smtClean="0">
                <a:solidFill>
                  <a:schemeClr val="tx1"/>
                </a:solidFill>
              </a:rPr>
              <a:t>- </a:t>
            </a:r>
            <a:r>
              <a:rPr lang="en-US" sz="2800" dirty="0">
                <a:solidFill>
                  <a:schemeClr val="tx1"/>
                </a:solidFill>
              </a:rPr>
              <a:t>Kindergarten, school, university</a:t>
            </a:r>
            <a:endParaRPr lang="ru-RU" sz="2800" dirty="0">
              <a:solidFill>
                <a:schemeClr val="tx1"/>
              </a:solidFill>
            </a:endParaRPr>
          </a:p>
        </p:txBody>
      </p:sp>
      <p:sp>
        <p:nvSpPr>
          <p:cNvPr id="2" name="Заголовок 1"/>
          <p:cNvSpPr>
            <a:spLocks noGrp="1"/>
          </p:cNvSpPr>
          <p:nvPr>
            <p:ph type="ctrTitle"/>
          </p:nvPr>
        </p:nvSpPr>
        <p:spPr>
          <a:xfrm>
            <a:off x="395536" y="404664"/>
            <a:ext cx="4896544" cy="1872208"/>
          </a:xfrm>
        </p:spPr>
        <p:txBody>
          <a:bodyPr>
            <a:normAutofit fontScale="90000"/>
          </a:bodyPr>
          <a:lstStyle/>
          <a:p>
            <a:pPr algn="l"/>
            <a:r>
              <a:rPr lang="en-US" b="1" cap="all" dirty="0"/>
              <a:t>Model of a ROBOT IN a HUMAN GROWTH</a:t>
            </a:r>
            <a:endParaRPr lang="ru-RU" b="1" cap="all" dirty="0"/>
          </a:p>
        </p:txBody>
      </p:sp>
      <p:pic>
        <p:nvPicPr>
          <p:cNvPr id="7170" name="Picture 2" descr="C:\Users\Росс\Pictures\Новая папка\robot-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92" y="836712"/>
            <a:ext cx="2804914" cy="5370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8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Росс\Pictures\Новая папка\robo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976" y="1052736"/>
            <a:ext cx="4608512" cy="460851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395536" y="764704"/>
            <a:ext cx="4104456" cy="1872208"/>
          </a:xfrm>
        </p:spPr>
        <p:txBody>
          <a:bodyPr>
            <a:normAutofit fontScale="90000"/>
          </a:bodyPr>
          <a:lstStyle/>
          <a:p>
            <a:pPr algn="l"/>
            <a:r>
              <a:rPr lang="en-US" b="1" cap="all" dirty="0"/>
              <a:t>Model of a ROBOT IN a HUMAN GROWTH</a:t>
            </a:r>
            <a:endParaRPr lang="ru-RU" b="1" cap="all" dirty="0"/>
          </a:p>
        </p:txBody>
      </p:sp>
      <p:sp>
        <p:nvSpPr>
          <p:cNvPr id="3" name="Подзаголовок 2"/>
          <p:cNvSpPr>
            <a:spLocks noGrp="1"/>
          </p:cNvSpPr>
          <p:nvPr>
            <p:ph type="subTitle" idx="1"/>
          </p:nvPr>
        </p:nvSpPr>
        <p:spPr>
          <a:xfrm>
            <a:off x="467544" y="3429000"/>
            <a:ext cx="3888432" cy="2376264"/>
          </a:xfrm>
        </p:spPr>
        <p:txBody>
          <a:bodyPr>
            <a:noAutofit/>
          </a:bodyPr>
          <a:lstStyle/>
          <a:p>
            <a:pPr algn="l"/>
            <a:r>
              <a:rPr lang="en-US" sz="2800" dirty="0">
                <a:solidFill>
                  <a:schemeClr val="tx1"/>
                </a:solidFill>
              </a:rPr>
              <a:t>Who needs these models:</a:t>
            </a:r>
          </a:p>
          <a:p>
            <a:pPr marL="457200" indent="-457200" algn="l">
              <a:buFontTx/>
              <a:buChar char="-"/>
            </a:pPr>
            <a:r>
              <a:rPr lang="en-US" sz="2800" dirty="0" smtClean="0">
                <a:solidFill>
                  <a:schemeClr val="tx1"/>
                </a:solidFill>
              </a:rPr>
              <a:t>Children's </a:t>
            </a:r>
            <a:r>
              <a:rPr lang="en-US" sz="2800" dirty="0">
                <a:solidFill>
                  <a:schemeClr val="tx1"/>
                </a:solidFill>
              </a:rPr>
              <a:t>Playground</a:t>
            </a:r>
            <a:r>
              <a:rPr lang="en-US" sz="2800" dirty="0" smtClean="0">
                <a:solidFill>
                  <a:schemeClr val="tx1"/>
                </a:solidFill>
              </a:rPr>
              <a:t>, </a:t>
            </a:r>
          </a:p>
          <a:p>
            <a:pPr algn="l"/>
            <a:r>
              <a:rPr lang="en-US" sz="2800" dirty="0" smtClean="0">
                <a:solidFill>
                  <a:schemeClr val="tx1"/>
                </a:solidFill>
              </a:rPr>
              <a:t>- </a:t>
            </a:r>
            <a:r>
              <a:rPr lang="en-US" sz="2800" dirty="0">
                <a:solidFill>
                  <a:schemeClr val="tx1"/>
                </a:solidFill>
              </a:rPr>
              <a:t>Motor Shows</a:t>
            </a:r>
            <a:endParaRPr lang="ru-RU" sz="2800" dirty="0">
              <a:solidFill>
                <a:schemeClr val="tx1"/>
              </a:solidFill>
            </a:endParaRPr>
          </a:p>
        </p:txBody>
      </p:sp>
    </p:spTree>
    <p:extLst>
      <p:ext uri="{BB962C8B-B14F-4D97-AF65-F5344CB8AC3E}">
        <p14:creationId xmlns:p14="http://schemas.microsoft.com/office/powerpoint/2010/main" val="3963929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764704"/>
            <a:ext cx="4104456" cy="1872208"/>
          </a:xfrm>
        </p:spPr>
        <p:txBody>
          <a:bodyPr>
            <a:normAutofit fontScale="90000"/>
          </a:bodyPr>
          <a:lstStyle/>
          <a:p>
            <a:pPr algn="l"/>
            <a:r>
              <a:rPr lang="en-US" b="1" cap="all" dirty="0"/>
              <a:t>Model of a ROBOT IN a HUMAN GROWTH</a:t>
            </a:r>
            <a:endParaRPr lang="ru-RU" b="1" cap="all" dirty="0"/>
          </a:p>
        </p:txBody>
      </p:sp>
      <p:sp>
        <p:nvSpPr>
          <p:cNvPr id="3" name="Подзаголовок 2"/>
          <p:cNvSpPr>
            <a:spLocks noGrp="1"/>
          </p:cNvSpPr>
          <p:nvPr>
            <p:ph type="subTitle" idx="1"/>
          </p:nvPr>
        </p:nvSpPr>
        <p:spPr>
          <a:xfrm>
            <a:off x="467544" y="2924944"/>
            <a:ext cx="3888432" cy="2016224"/>
          </a:xfrm>
        </p:spPr>
        <p:txBody>
          <a:bodyPr>
            <a:noAutofit/>
          </a:bodyPr>
          <a:lstStyle/>
          <a:p>
            <a:pPr algn="l"/>
            <a:r>
              <a:rPr lang="en-US" sz="2800" dirty="0">
                <a:solidFill>
                  <a:schemeClr val="tx1"/>
                </a:solidFill>
              </a:rPr>
              <a:t>Who needs these models:</a:t>
            </a:r>
          </a:p>
          <a:p>
            <a:pPr algn="l"/>
            <a:r>
              <a:rPr lang="en-US" sz="2800" dirty="0">
                <a:solidFill>
                  <a:schemeClr val="tx1"/>
                </a:solidFill>
              </a:rPr>
              <a:t>- IT and other companies that can </a:t>
            </a:r>
            <a:r>
              <a:rPr lang="en-US" sz="2800" dirty="0" smtClean="0">
                <a:solidFill>
                  <a:schemeClr val="tx1"/>
                </a:solidFill>
              </a:rPr>
              <a:t>place an </a:t>
            </a:r>
            <a:r>
              <a:rPr lang="en-US" sz="2800" dirty="0">
                <a:solidFill>
                  <a:schemeClr val="tx1"/>
                </a:solidFill>
              </a:rPr>
              <a:t>impressive breadboard model on the front of </a:t>
            </a:r>
            <a:r>
              <a:rPr lang="en-US" sz="2800" dirty="0" smtClean="0">
                <a:solidFill>
                  <a:schemeClr val="tx1"/>
                </a:solidFill>
              </a:rPr>
              <a:t>the office</a:t>
            </a:r>
            <a:endParaRPr lang="ru-RU" sz="2800" dirty="0">
              <a:solidFill>
                <a:schemeClr val="tx1"/>
              </a:solidFill>
            </a:endParaRPr>
          </a:p>
        </p:txBody>
      </p:sp>
      <p:pic>
        <p:nvPicPr>
          <p:cNvPr id="9218" name="Picture 2" descr="C:\Users\Росс\Pictures\Новая папка\robot-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7" y="908719"/>
            <a:ext cx="3240606" cy="5562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32214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1538</Words>
  <Application>Microsoft Office PowerPoint</Application>
  <PresentationFormat>Экран (4:3)</PresentationFormat>
  <Paragraphs>171</Paragraphs>
  <Slides>38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Тема Office</vt:lpstr>
      <vt:lpstr>Creation of models of robots in human growth (MadScale.com)</vt:lpstr>
      <vt:lpstr>C3PO - A replica of the robot in a human growth.   </vt:lpstr>
      <vt:lpstr>DALEK - A replica of the robot in a human growth. </vt:lpstr>
      <vt:lpstr>BENDER - A replica of the robot in a human growth. </vt:lpstr>
      <vt:lpstr>CYLON - A replica of the robot in a human growth. </vt:lpstr>
      <vt:lpstr>Model of a ROBOT IN a HUMAN GROWTH</vt:lpstr>
      <vt:lpstr>Model of a ROBOT IN a HUMAN GROWTH</vt:lpstr>
      <vt:lpstr>Model of a ROBOT IN a HUMAN GROWTH</vt:lpstr>
      <vt:lpstr>Model of a ROBOT IN a HUMAN GROWTH</vt:lpstr>
      <vt:lpstr>Model of a ROBOT IN a HUMAN GROWTH</vt:lpstr>
      <vt:lpstr>Model of a ROBOT IN a HUMAN GROWTH</vt:lpstr>
      <vt:lpstr>Model of a ROBOT IN a HUMAN GROWTH</vt:lpstr>
      <vt:lpstr>Model of a ROBOT IN a HUMAN GROWTH</vt:lpstr>
      <vt:lpstr>Model of a ROBOT IN a HUMAN GROWTH</vt:lpstr>
      <vt:lpstr>Model of a ROBOT IN a HUMAN GROWTH</vt:lpstr>
      <vt:lpstr>Model of a ROBOT IN a HUMAN GROWTH</vt:lpstr>
      <vt:lpstr>Model of a ROBOT IN a HUMAN GROWTH</vt:lpstr>
      <vt:lpstr>Model of a DINOSAURS IN a real scale</vt:lpstr>
      <vt:lpstr>Creation of models of robots in human growth (MadScale.com) Retailers: place this offer on your site, redirect orders to us and get 5% of the order value.</vt:lpstr>
      <vt:lpstr>List of robot’s components</vt:lpstr>
      <vt:lpstr>Components of robot </vt:lpstr>
      <vt:lpstr>Components of robot </vt:lpstr>
      <vt:lpstr>Components of robot </vt:lpstr>
      <vt:lpstr>Components of robot </vt:lpstr>
      <vt:lpstr>Components of robot </vt:lpstr>
      <vt:lpstr>Components of robot </vt:lpstr>
      <vt:lpstr>Components of robot </vt:lpstr>
      <vt:lpstr>Components of robot </vt:lpstr>
      <vt:lpstr>Components of robot </vt:lpstr>
      <vt:lpstr>Components of robot </vt:lpstr>
      <vt:lpstr>Components of robot </vt:lpstr>
      <vt:lpstr>Components of robot </vt:lpstr>
      <vt:lpstr>Components of robot </vt:lpstr>
      <vt:lpstr>Components of robot </vt:lpstr>
      <vt:lpstr>Components of robot </vt:lpstr>
      <vt:lpstr>Components of robot </vt:lpstr>
      <vt:lpstr>Components of robot </vt:lpstr>
      <vt:lpstr>Creation of models of robots in human growth (MadScale.com) Retailers: place this offer on your site, redirect orders to us and get 5% of the order value.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2012-04-08T10:49:25Z</dcterms:created>
  <dcterms:modified xsi:type="dcterms:W3CDTF">2013-09-14T00:45:19Z</dcterms:modified>
</cp:coreProperties>
</file>